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1"/>
  </p:notesMasterIdLst>
  <p:sldIdLst>
    <p:sldId id="256" r:id="rId2"/>
    <p:sldId id="266" r:id="rId3"/>
    <p:sldId id="257" r:id="rId4"/>
    <p:sldId id="267" r:id="rId5"/>
    <p:sldId id="271" r:id="rId6"/>
    <p:sldId id="270" r:id="rId7"/>
    <p:sldId id="263" r:id="rId8"/>
    <p:sldId id="265" r:id="rId9"/>
    <p:sldId id="273" r:id="rId10"/>
    <p:sldId id="282" r:id="rId11"/>
    <p:sldId id="281" r:id="rId12"/>
    <p:sldId id="280" r:id="rId13"/>
    <p:sldId id="279" r:id="rId14"/>
    <p:sldId id="278" r:id="rId15"/>
    <p:sldId id="277" r:id="rId16"/>
    <p:sldId id="276" r:id="rId17"/>
    <p:sldId id="275" r:id="rId18"/>
    <p:sldId id="274" r:id="rId19"/>
    <p:sldId id="272" r:id="rId20"/>
  </p:sldIdLst>
  <p:sldSz cx="9144000" cy="6858000" type="screen4x3"/>
  <p:notesSz cx="6858000" cy="9947275"/>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998" autoAdjust="0"/>
  </p:normalViewPr>
  <p:slideViewPr>
    <p:cSldViewPr>
      <p:cViewPr varScale="1">
        <p:scale>
          <a:sx n="77" d="100"/>
          <a:sy n="77" d="100"/>
        </p:scale>
        <p:origin x="102" y="33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98475"/>
          </a:xfrm>
          <a:prstGeom prst="rect">
            <a:avLst/>
          </a:prstGeom>
        </p:spPr>
        <p:txBody>
          <a:bodyPr vert="horz" lIns="91440" tIns="45720" rIns="91440" bIns="45720" rtlCol="0"/>
          <a:lstStyle>
            <a:lvl1pPr algn="l">
              <a:defRPr sz="1200"/>
            </a:lvl1pPr>
          </a:lstStyle>
          <a:p>
            <a:endParaRPr lang="ru-RU" dirty="0"/>
          </a:p>
        </p:txBody>
      </p:sp>
      <p:sp>
        <p:nvSpPr>
          <p:cNvPr id="3" name="Дата 2"/>
          <p:cNvSpPr>
            <a:spLocks noGrp="1"/>
          </p:cNvSpPr>
          <p:nvPr>
            <p:ph type="dt" idx="1"/>
          </p:nvPr>
        </p:nvSpPr>
        <p:spPr>
          <a:xfrm>
            <a:off x="3884613" y="0"/>
            <a:ext cx="2971800" cy="498475"/>
          </a:xfrm>
          <a:prstGeom prst="rect">
            <a:avLst/>
          </a:prstGeom>
        </p:spPr>
        <p:txBody>
          <a:bodyPr vert="horz" lIns="91440" tIns="45720" rIns="91440" bIns="45720" rtlCol="0"/>
          <a:lstStyle>
            <a:lvl1pPr algn="r">
              <a:defRPr sz="1200"/>
            </a:lvl1pPr>
          </a:lstStyle>
          <a:p>
            <a:fld id="{5AACE994-AF1A-4DA6-86D3-B2A84B778F11}" type="datetimeFigureOut">
              <a:rPr lang="ru-RU" smtClean="0"/>
              <a:t>19.01.2021</a:t>
            </a:fld>
            <a:endParaRPr lang="ru-RU" dirty="0"/>
          </a:p>
        </p:txBody>
      </p:sp>
      <p:sp>
        <p:nvSpPr>
          <p:cNvPr id="4" name="Образ слайда 3"/>
          <p:cNvSpPr>
            <a:spLocks noGrp="1" noRot="1" noChangeAspect="1"/>
          </p:cNvSpPr>
          <p:nvPr>
            <p:ph type="sldImg" idx="2"/>
          </p:nvPr>
        </p:nvSpPr>
        <p:spPr>
          <a:xfrm>
            <a:off x="1190625" y="1243013"/>
            <a:ext cx="4476750" cy="3357562"/>
          </a:xfrm>
          <a:prstGeom prst="rect">
            <a:avLst/>
          </a:prstGeom>
          <a:noFill/>
          <a:ln w="12700">
            <a:solidFill>
              <a:prstClr val="black"/>
            </a:solidFill>
          </a:ln>
        </p:spPr>
        <p:txBody>
          <a:bodyPr vert="horz" lIns="91440" tIns="45720" rIns="91440" bIns="45720" rtlCol="0" anchor="ctr"/>
          <a:lstStyle/>
          <a:p>
            <a:endParaRPr lang="ru-RU" dirty="0"/>
          </a:p>
        </p:txBody>
      </p:sp>
      <p:sp>
        <p:nvSpPr>
          <p:cNvPr id="5" name="Заметки 4"/>
          <p:cNvSpPr>
            <a:spLocks noGrp="1"/>
          </p:cNvSpPr>
          <p:nvPr>
            <p:ph type="body" sz="quarter" idx="3"/>
          </p:nvPr>
        </p:nvSpPr>
        <p:spPr>
          <a:xfrm>
            <a:off x="685800" y="4787900"/>
            <a:ext cx="5486400" cy="3916363"/>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9448800"/>
            <a:ext cx="2971800" cy="498475"/>
          </a:xfrm>
          <a:prstGeom prst="rect">
            <a:avLst/>
          </a:prstGeom>
        </p:spPr>
        <p:txBody>
          <a:bodyPr vert="horz" lIns="91440" tIns="45720" rIns="91440" bIns="45720" rtlCol="0" anchor="b"/>
          <a:lstStyle>
            <a:lvl1pPr algn="l">
              <a:defRPr sz="1200"/>
            </a:lvl1pPr>
          </a:lstStyle>
          <a:p>
            <a:endParaRPr lang="ru-RU" dirty="0"/>
          </a:p>
        </p:txBody>
      </p:sp>
      <p:sp>
        <p:nvSpPr>
          <p:cNvPr id="7" name="Номер слайда 6"/>
          <p:cNvSpPr>
            <a:spLocks noGrp="1"/>
          </p:cNvSpPr>
          <p:nvPr>
            <p:ph type="sldNum" sz="quarter" idx="5"/>
          </p:nvPr>
        </p:nvSpPr>
        <p:spPr>
          <a:xfrm>
            <a:off x="3884613" y="9448800"/>
            <a:ext cx="2971800" cy="498475"/>
          </a:xfrm>
          <a:prstGeom prst="rect">
            <a:avLst/>
          </a:prstGeom>
        </p:spPr>
        <p:txBody>
          <a:bodyPr vert="horz" lIns="91440" tIns="45720" rIns="91440" bIns="45720" rtlCol="0" anchor="b"/>
          <a:lstStyle>
            <a:lvl1pPr algn="r">
              <a:defRPr sz="1200"/>
            </a:lvl1pPr>
          </a:lstStyle>
          <a:p>
            <a:fld id="{C856A8A1-57B5-4F5E-B075-7BBEFAEE0C7B}" type="slidenum">
              <a:rPr lang="ru-RU" smtClean="0"/>
              <a:t>‹#›</a:t>
            </a:fld>
            <a:endParaRPr lang="ru-RU" dirty="0"/>
          </a:p>
        </p:txBody>
      </p:sp>
    </p:spTree>
    <p:extLst>
      <p:ext uri="{BB962C8B-B14F-4D97-AF65-F5344CB8AC3E}">
        <p14:creationId xmlns:p14="http://schemas.microsoft.com/office/powerpoint/2010/main" val="28246609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25B86628-0D31-47E4-9B1F-6439063CD15C}" type="datetimeFigureOut">
              <a:rPr lang="ru-RU" smtClean="0"/>
              <a:t>19.01.2021</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9EDC0F9E-ABBC-4D9F-84C8-C5A8E1B90283}" type="slidenum">
              <a:rPr lang="ru-RU" smtClean="0"/>
              <a:t>‹#›</a:t>
            </a:fld>
            <a:endParaRPr lang="ru-RU" dirty="0"/>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5B86628-0D31-47E4-9B1F-6439063CD15C}" type="datetimeFigureOut">
              <a:rPr lang="ru-RU" smtClean="0"/>
              <a:t>19.01.2021</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9EDC0F9E-ABBC-4D9F-84C8-C5A8E1B90283}" type="slidenum">
              <a:rPr lang="ru-RU" smtClean="0"/>
              <a:t>‹#›</a:t>
            </a:fld>
            <a:endParaRPr lang="ru-RU" dirty="0"/>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25B86628-0D31-47E4-9B1F-6439063CD15C}" type="datetimeFigureOut">
              <a:rPr lang="ru-RU" smtClean="0"/>
              <a:t>19.01.2021</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9EDC0F9E-ABBC-4D9F-84C8-C5A8E1B90283}" type="slidenum">
              <a:rPr lang="ru-RU" smtClean="0"/>
              <a:t>‹#›</a:t>
            </a:fld>
            <a:endParaRPr lang="ru-RU"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25B86628-0D31-47E4-9B1F-6439063CD15C}" type="datetimeFigureOut">
              <a:rPr lang="ru-RU" smtClean="0"/>
              <a:t>19.01.2021</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9EDC0F9E-ABBC-4D9F-84C8-C5A8E1B90283}" type="slidenum">
              <a:rPr lang="ru-RU" smtClean="0"/>
              <a:t>‹#›</a:t>
            </a:fld>
            <a:endParaRPr lang="ru-RU" dirty="0"/>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25B86628-0D31-47E4-9B1F-6439063CD15C}" type="datetimeFigureOut">
              <a:rPr lang="ru-RU" smtClean="0"/>
              <a:t>19.01.2021</a:t>
            </a:fld>
            <a:endParaRPr lang="ru-RU" dirty="0"/>
          </a:p>
        </p:txBody>
      </p:sp>
      <p:sp>
        <p:nvSpPr>
          <p:cNvPr id="8" name="Footer Placeholder 7"/>
          <p:cNvSpPr>
            <a:spLocks noGrp="1"/>
          </p:cNvSpPr>
          <p:nvPr>
            <p:ph type="ftr" sz="quarter" idx="11"/>
          </p:nvPr>
        </p:nvSpPr>
        <p:spPr/>
        <p:txBody>
          <a:bodyPr/>
          <a:lstStyle/>
          <a:p>
            <a:endParaRPr lang="ru-RU" dirty="0"/>
          </a:p>
        </p:txBody>
      </p:sp>
      <p:sp>
        <p:nvSpPr>
          <p:cNvPr id="9" name="Slide Number Placeholder 8"/>
          <p:cNvSpPr>
            <a:spLocks noGrp="1"/>
          </p:cNvSpPr>
          <p:nvPr>
            <p:ph type="sldNum" sz="quarter" idx="12"/>
          </p:nvPr>
        </p:nvSpPr>
        <p:spPr/>
        <p:txBody>
          <a:bodyPr/>
          <a:lstStyle/>
          <a:p>
            <a:fld id="{9EDC0F9E-ABBC-4D9F-84C8-C5A8E1B90283}" type="slidenum">
              <a:rPr lang="ru-RU" smtClean="0"/>
              <a:t>‹#›</a:t>
            </a:fld>
            <a:endParaRPr lang="ru-RU" dirty="0"/>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25B86628-0D31-47E4-9B1F-6439063CD15C}" type="datetimeFigureOut">
              <a:rPr lang="ru-RU" smtClean="0"/>
              <a:t>19.01.2021</a:t>
            </a:fld>
            <a:endParaRPr lang="ru-RU" dirty="0"/>
          </a:p>
        </p:txBody>
      </p:sp>
      <p:sp>
        <p:nvSpPr>
          <p:cNvPr id="4" name="Footer Placeholder 3"/>
          <p:cNvSpPr>
            <a:spLocks noGrp="1"/>
          </p:cNvSpPr>
          <p:nvPr>
            <p:ph type="ftr" sz="quarter" idx="11"/>
          </p:nvPr>
        </p:nvSpPr>
        <p:spPr/>
        <p:txBody>
          <a:bodyPr/>
          <a:lstStyle/>
          <a:p>
            <a:endParaRPr lang="ru-RU" dirty="0"/>
          </a:p>
        </p:txBody>
      </p:sp>
      <p:sp>
        <p:nvSpPr>
          <p:cNvPr id="5" name="Slide Number Placeholder 4"/>
          <p:cNvSpPr>
            <a:spLocks noGrp="1"/>
          </p:cNvSpPr>
          <p:nvPr>
            <p:ph type="sldNum" sz="quarter" idx="12"/>
          </p:nvPr>
        </p:nvSpPr>
        <p:spPr/>
        <p:txBody>
          <a:bodyPr/>
          <a:lstStyle/>
          <a:p>
            <a:fld id="{9EDC0F9E-ABBC-4D9F-84C8-C5A8E1B90283}" type="slidenum">
              <a:rPr lang="ru-RU" smtClean="0"/>
              <a:t>‹#›</a:t>
            </a:fld>
            <a:endParaRPr lang="ru-RU"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B86628-0D31-47E4-9B1F-6439063CD15C}" type="datetimeFigureOut">
              <a:rPr lang="ru-RU" smtClean="0"/>
              <a:t>19.01.2021</a:t>
            </a:fld>
            <a:endParaRPr lang="ru-RU" dirty="0"/>
          </a:p>
        </p:txBody>
      </p:sp>
      <p:sp>
        <p:nvSpPr>
          <p:cNvPr id="3" name="Footer Placeholder 2"/>
          <p:cNvSpPr>
            <a:spLocks noGrp="1"/>
          </p:cNvSpPr>
          <p:nvPr>
            <p:ph type="ftr" sz="quarter" idx="11"/>
          </p:nvPr>
        </p:nvSpPr>
        <p:spPr/>
        <p:txBody>
          <a:bodyPr/>
          <a:lstStyle/>
          <a:p>
            <a:endParaRPr lang="ru-RU" dirty="0"/>
          </a:p>
        </p:txBody>
      </p:sp>
      <p:sp>
        <p:nvSpPr>
          <p:cNvPr id="4" name="Slide Number Placeholder 3"/>
          <p:cNvSpPr>
            <a:spLocks noGrp="1"/>
          </p:cNvSpPr>
          <p:nvPr>
            <p:ph type="sldNum" sz="quarter" idx="12"/>
          </p:nvPr>
        </p:nvSpPr>
        <p:spPr/>
        <p:txBody>
          <a:bodyPr/>
          <a:lstStyle/>
          <a:p>
            <a:fld id="{9EDC0F9E-ABBC-4D9F-84C8-C5A8E1B90283}" type="slidenum">
              <a:rPr lang="ru-RU" smtClean="0"/>
              <a:t>‹#›</a:t>
            </a:fld>
            <a:endParaRPr lang="ru-RU"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25B86628-0D31-47E4-9B1F-6439063CD15C}" type="datetimeFigureOut">
              <a:rPr lang="ru-RU" smtClean="0"/>
              <a:t>19.01.2021</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9EDC0F9E-ABBC-4D9F-84C8-C5A8E1B90283}" type="slidenum">
              <a:rPr lang="ru-RU" smtClean="0"/>
              <a:t>‹#›</a:t>
            </a:fld>
            <a:endParaRPr lang="ru-RU"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dirty="0"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25B86628-0D31-47E4-9B1F-6439063CD15C}" type="datetimeFigureOut">
              <a:rPr lang="ru-RU" smtClean="0"/>
              <a:t>19.01.2021</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9EDC0F9E-ABBC-4D9F-84C8-C5A8E1B90283}" type="slidenum">
              <a:rPr lang="ru-RU" smtClean="0"/>
              <a:t>‹#›</a:t>
            </a:fld>
            <a:endParaRPr lang="ru-RU" dirty="0"/>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25B86628-0D31-47E4-9B1F-6439063CD15C}" type="datetimeFigureOut">
              <a:rPr lang="ru-RU" smtClean="0"/>
              <a:t>19.01.2021</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9EDC0F9E-ABBC-4D9F-84C8-C5A8E1B90283}" type="slidenum">
              <a:rPr lang="ru-RU" smtClean="0"/>
              <a:t>‹#›</a:t>
            </a:fld>
            <a:endParaRPr lang="ru-RU" dirty="0"/>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25B86628-0D31-47E4-9B1F-6439063CD15C}" type="datetimeFigureOut">
              <a:rPr lang="ru-RU" smtClean="0"/>
              <a:t>19.01.2021</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9EDC0F9E-ABBC-4D9F-84C8-C5A8E1B90283}" type="slidenum">
              <a:rPr lang="ru-RU" smtClean="0"/>
              <a:t>‹#›</a:t>
            </a:fld>
            <a:endParaRPr lang="ru-RU" dirty="0"/>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25B86628-0D31-47E4-9B1F-6439063CD15C}" type="datetimeFigureOut">
              <a:rPr lang="ru-RU" smtClean="0"/>
              <a:t>19.01.2021</a:t>
            </a:fld>
            <a:endParaRPr lang="ru-RU" dirty="0"/>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dirty="0"/>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9EDC0F9E-ABBC-4D9F-84C8-C5A8E1B90283}" type="slidenum">
              <a:rPr lang="ru-RU" smtClean="0"/>
              <a:t>‹#›</a:t>
            </a:fld>
            <a:endParaRPr lang="ru-RU"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hyperlink" Target="http://www.kvalitet-tver.ru/katalog_produktsii/" TargetMode="External"/><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http://www.build-sv.ru/images/16.png"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79512" y="860950"/>
            <a:ext cx="8712968" cy="1793167"/>
          </a:xfrm>
        </p:spPr>
        <p:txBody>
          <a:bodyPr/>
          <a:lstStyle/>
          <a:p>
            <a:pPr marL="182880" indent="0" algn="ctr">
              <a:buNone/>
            </a:pPr>
            <a:r>
              <a:rPr lang="ru-RU" sz="4000" dirty="0">
                <a:effectLst/>
              </a:rPr>
              <a:t>Геодезический контроль качества </a:t>
            </a:r>
            <a:r>
              <a:rPr lang="ru-RU" sz="4000" dirty="0" smtClean="0">
                <a:effectLst/>
              </a:rPr>
              <a:t/>
            </a:r>
            <a:br>
              <a:rPr lang="ru-RU" sz="4000" dirty="0" smtClean="0">
                <a:effectLst/>
              </a:rPr>
            </a:br>
            <a:r>
              <a:rPr lang="ru-RU" sz="4000" dirty="0" err="1" smtClean="0">
                <a:effectLst/>
              </a:rPr>
              <a:t>строительно</a:t>
            </a:r>
            <a:r>
              <a:rPr lang="ru-RU" sz="4000" dirty="0" smtClean="0">
                <a:effectLst/>
              </a:rPr>
              <a:t>–монтажных </a:t>
            </a:r>
            <a:r>
              <a:rPr lang="ru-RU" sz="4000" dirty="0">
                <a:effectLst/>
              </a:rPr>
              <a:t>работ</a:t>
            </a:r>
            <a:br>
              <a:rPr lang="ru-RU" sz="4000" dirty="0">
                <a:effectLst/>
              </a:rPr>
            </a:br>
            <a:r>
              <a:rPr lang="ru-RU" sz="4000" dirty="0" smtClean="0"/>
              <a:t/>
            </a:r>
            <a:br>
              <a:rPr lang="ru-RU" sz="4000" dirty="0" smtClean="0"/>
            </a:br>
            <a:r>
              <a:rPr lang="ru-RU" sz="4000" dirty="0" smtClean="0"/>
              <a:t/>
            </a:r>
            <a:br>
              <a:rPr lang="ru-RU" sz="4000" dirty="0" smtClean="0"/>
            </a:br>
            <a:endParaRPr lang="ru-RU" sz="3200" dirty="0"/>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9632" y="3212976"/>
            <a:ext cx="3600400" cy="3280547"/>
          </a:xfrm>
          <a:prstGeom prst="rect">
            <a:avLst/>
          </a:prstGeom>
        </p:spPr>
      </p:pic>
      <p:sp>
        <p:nvSpPr>
          <p:cNvPr id="6" name="Подзаголовок 2"/>
          <p:cNvSpPr txBox="1">
            <a:spLocks/>
          </p:cNvSpPr>
          <p:nvPr/>
        </p:nvSpPr>
        <p:spPr>
          <a:xfrm>
            <a:off x="3059832" y="210564"/>
            <a:ext cx="5637010" cy="1641568"/>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r"/>
            <a:r>
              <a:rPr lang="ru-RU" dirty="0" smtClean="0"/>
              <a:t>Лекция </a:t>
            </a:r>
            <a:r>
              <a:rPr lang="ru-RU" dirty="0" smtClean="0"/>
              <a:t>№11</a:t>
            </a:r>
            <a:endParaRPr lang="ru-RU" dirty="0" smtClean="0"/>
          </a:p>
        </p:txBody>
      </p:sp>
    </p:spTree>
    <p:extLst>
      <p:ext uri="{BB962C8B-B14F-4D97-AF65-F5344CB8AC3E}">
        <p14:creationId xmlns:p14="http://schemas.microsoft.com/office/powerpoint/2010/main" val="2596041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539552" y="764704"/>
            <a:ext cx="4896544" cy="5616624"/>
          </a:xfrm>
        </p:spPr>
        <p:txBody>
          <a:bodyPr>
            <a:normAutofit/>
          </a:bodyPr>
          <a:lstStyle/>
          <a:p>
            <a:pPr marL="45720" indent="0" algn="just">
              <a:buNone/>
            </a:pPr>
            <a:r>
              <a:rPr lang="ru-RU" b="1" i="1" dirty="0">
                <a:solidFill>
                  <a:schemeClr val="tx1"/>
                </a:solidFill>
                <a:latin typeface="Times New Roman" panose="02020603050405020304" pitchFamily="18" charset="0"/>
                <a:cs typeface="Times New Roman" panose="02020603050405020304" pitchFamily="18" charset="0"/>
              </a:rPr>
              <a:t>Геодезический контроль </a:t>
            </a:r>
            <a:r>
              <a:rPr lang="ru-RU" dirty="0">
                <a:solidFill>
                  <a:schemeClr val="tx1"/>
                </a:solidFill>
                <a:latin typeface="Times New Roman" panose="02020603050405020304" pitchFamily="18" charset="0"/>
                <a:cs typeface="Times New Roman" panose="02020603050405020304" pitchFamily="18" charset="0"/>
              </a:rPr>
              <a:t>является обязательной составной частью производственного конт­роля качества, ведется непрерывно с целью проверки правильности установки монтируемых элементов и соблюдения строительно-монтажных допусков.</a:t>
            </a:r>
          </a:p>
          <a:p>
            <a:pPr marL="45720" indent="0" algn="just">
              <a:buNone/>
            </a:pPr>
            <a:r>
              <a:rPr lang="ru-RU" dirty="0">
                <a:solidFill>
                  <a:schemeClr val="tx1"/>
                </a:solidFill>
                <a:latin typeface="Times New Roman" panose="02020603050405020304" pitchFamily="18" charset="0"/>
                <a:cs typeface="Times New Roman" panose="02020603050405020304" pitchFamily="18" charset="0"/>
              </a:rPr>
              <a:t>Его необходимо вести при строительстве новых, расширении, реконструкции и техническом перевооружении действующих предприятий, зданий, сооружений, трасс инженерных </a:t>
            </a:r>
            <a:r>
              <a:rPr lang="ru-RU" dirty="0" smtClean="0">
                <a:solidFill>
                  <a:schemeClr val="tx1"/>
                </a:solidFill>
                <a:latin typeface="Times New Roman" panose="02020603050405020304" pitchFamily="18" charset="0"/>
                <a:cs typeface="Times New Roman" panose="02020603050405020304" pitchFamily="18" charset="0"/>
              </a:rPr>
              <a:t>коммуникаций.</a:t>
            </a:r>
            <a:endParaRPr lang="ru-RU" dirty="0">
              <a:solidFill>
                <a:schemeClr val="tx1"/>
              </a:solidFill>
              <a:latin typeface="Times New Roman" panose="02020603050405020304" pitchFamily="18" charset="0"/>
              <a:cs typeface="Times New Roman" panose="02020603050405020304" pitchFamily="18" charset="0"/>
            </a:endParaRPr>
          </a:p>
          <a:p>
            <a:pPr marL="45720" indent="0">
              <a:buNone/>
            </a:pPr>
            <a:endParaRPr lang="ru-RU" dirty="0"/>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80112" y="620688"/>
            <a:ext cx="3415777" cy="5123666"/>
          </a:xfrm>
          <a:prstGeom prst="rect">
            <a:avLst/>
          </a:prstGeom>
        </p:spPr>
      </p:pic>
    </p:spTree>
    <p:extLst>
      <p:ext uri="{BB962C8B-B14F-4D97-AF65-F5344CB8AC3E}">
        <p14:creationId xmlns:p14="http://schemas.microsoft.com/office/powerpoint/2010/main" val="342583520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3"/>
          </p:nvPr>
        </p:nvSpPr>
        <p:spPr/>
        <p:txBody>
          <a:bodyPr/>
          <a:lstStyle/>
          <a:p>
            <a:endParaRPr lang="ru-RU"/>
          </a:p>
        </p:txBody>
      </p:sp>
      <p:pic>
        <p:nvPicPr>
          <p:cNvPr id="4" name="Picture 1024" descr="image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717" y="404664"/>
            <a:ext cx="9236385" cy="6009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2600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188864" y="908720"/>
            <a:ext cx="4380657" cy="3474720"/>
          </a:xfrm>
        </p:spPr>
        <p:txBody>
          <a:bodyPr/>
          <a:lstStyle/>
          <a:p>
            <a:pPr marL="45720" indent="0" algn="just">
              <a:buNone/>
            </a:pPr>
            <a:r>
              <a:rPr lang="ru-RU" sz="2000" dirty="0">
                <a:solidFill>
                  <a:schemeClr val="tx1"/>
                </a:solidFill>
                <a:latin typeface="Times New Roman" panose="02020603050405020304" pitchFamily="18" charset="0"/>
                <a:cs typeface="Times New Roman" panose="02020603050405020304" pitchFamily="18" charset="0"/>
              </a:rPr>
              <a:t>Организацию </a:t>
            </a:r>
            <a:r>
              <a:rPr lang="ru-RU" sz="2000" dirty="0" smtClean="0">
                <a:solidFill>
                  <a:schemeClr val="tx1"/>
                </a:solidFill>
                <a:latin typeface="Times New Roman" panose="02020603050405020304" pitchFamily="18" charset="0"/>
                <a:cs typeface="Times New Roman" panose="02020603050405020304" pitchFamily="18" charset="0"/>
              </a:rPr>
              <a:t>геодезических </a:t>
            </a:r>
            <a:r>
              <a:rPr lang="ru-RU" sz="2000" dirty="0">
                <a:solidFill>
                  <a:schemeClr val="tx1"/>
                </a:solidFill>
                <a:latin typeface="Times New Roman" panose="02020603050405020304" pitchFamily="18" charset="0"/>
                <a:cs typeface="Times New Roman" panose="02020603050405020304" pitchFamily="18" charset="0"/>
              </a:rPr>
              <a:t>работ следует осуществлять в соответствии </a:t>
            </a:r>
            <a:r>
              <a:rPr lang="ru-RU" sz="2000" dirty="0" smtClean="0">
                <a:solidFill>
                  <a:schemeClr val="tx1"/>
                </a:solidFill>
                <a:latin typeface="Times New Roman" panose="02020603050405020304" pitchFamily="18" charset="0"/>
                <a:cs typeface="Times New Roman" panose="02020603050405020304" pitchFamily="18" charset="0"/>
              </a:rPr>
              <a:t>со  СНиП РК 1.03-26-2004 </a:t>
            </a:r>
            <a:r>
              <a:rPr lang="ru-RU" sz="2000" dirty="0">
                <a:solidFill>
                  <a:schemeClr val="tx1"/>
                </a:solidFill>
                <a:latin typeface="Times New Roman" panose="02020603050405020304" pitchFamily="18" charset="0"/>
                <a:cs typeface="Times New Roman" panose="02020603050405020304" pitchFamily="18" charset="0"/>
              </a:rPr>
              <a:t>«Геодези­ческие работы в строительстве» и </a:t>
            </a:r>
            <a:r>
              <a:rPr lang="ru-RU" sz="2000" dirty="0" smtClean="0">
                <a:solidFill>
                  <a:schemeClr val="tx1"/>
                </a:solidFill>
                <a:latin typeface="Times New Roman" panose="02020603050405020304" pitchFamily="18" charset="0"/>
                <a:cs typeface="Times New Roman" panose="02020603050405020304" pitchFamily="18" charset="0"/>
              </a:rPr>
              <a:t>ГОСТ на выполнение геодезических работ</a:t>
            </a:r>
            <a:endParaRPr lang="ru-RU" dirty="0"/>
          </a:p>
        </p:txBody>
      </p:sp>
      <p:sp>
        <p:nvSpPr>
          <p:cNvPr id="4" name="Прямоугольник 3"/>
          <p:cNvSpPr/>
          <p:nvPr/>
        </p:nvSpPr>
        <p:spPr>
          <a:xfrm>
            <a:off x="683568" y="3244967"/>
            <a:ext cx="8070596" cy="3137269"/>
          </a:xfrm>
          <a:prstGeom prst="rect">
            <a:avLst/>
          </a:prstGeom>
        </p:spPr>
        <p:txBody>
          <a:bodyPr wrap="square">
            <a:spAutoFit/>
          </a:bodyPr>
          <a:lstStyle/>
          <a:p>
            <a:pPr marL="90170" algn="just">
              <a:lnSpc>
                <a:spcPct val="107000"/>
              </a:lnSpc>
              <a:spcAft>
                <a:spcPts val="800"/>
              </a:spcAft>
              <a:tabLst>
                <a:tab pos="180340" algn="l"/>
              </a:tabLst>
            </a:pPr>
            <a:r>
              <a:rPr lang="ru-RU" sz="2000" b="1" i="1"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В состав геодезических работ</a:t>
            </a:r>
            <a:r>
              <a:rPr lang="ru-RU" sz="20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выполняемых на строительной площадке, </a:t>
            </a:r>
            <a:r>
              <a:rPr lang="ru-RU" sz="2000"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входят:</a:t>
            </a:r>
            <a:endParaRPr lang="ru-RU" sz="2000" b="1" i="1" dirty="0">
              <a:latin typeface="Calibri" panose="020F0502020204030204" pitchFamily="34" charset="0"/>
              <a:ea typeface="Calibri" panose="020F0502020204030204" pitchFamily="34" charset="0"/>
              <a:cs typeface="Times New Roman" panose="02020603050405020304" pitchFamily="18" charset="0"/>
            </a:endParaRPr>
          </a:p>
          <a:p>
            <a:pPr marL="90170" algn="just">
              <a:lnSpc>
                <a:spcPct val="107000"/>
              </a:lnSpc>
              <a:spcAft>
                <a:spcPts val="800"/>
              </a:spcAft>
              <a:tabLst>
                <a:tab pos="180340" algn="l"/>
              </a:tabLst>
            </a:pPr>
            <a:r>
              <a:rPr lang="ru-RU"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создание геодезической разбивочной основы для строительства;</a:t>
            </a:r>
            <a:endParaRPr lang="ru-RU" sz="2000" dirty="0">
              <a:latin typeface="Calibri" panose="020F0502020204030204" pitchFamily="34" charset="0"/>
              <a:ea typeface="Calibri" panose="020F0502020204030204" pitchFamily="34" charset="0"/>
              <a:cs typeface="Times New Roman" panose="02020603050405020304" pitchFamily="18" charset="0"/>
            </a:endParaRPr>
          </a:p>
          <a:p>
            <a:pPr marL="90170" algn="just">
              <a:lnSpc>
                <a:spcPct val="107000"/>
              </a:lnSpc>
              <a:spcAft>
                <a:spcPts val="800"/>
              </a:spcAft>
              <a:tabLst>
                <a:tab pos="180340" algn="l"/>
              </a:tabLst>
            </a:pPr>
            <a:r>
              <a:rPr lang="ru-RU"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производство геодезических разбивочных работ в процессе строительства;</a:t>
            </a:r>
            <a:endParaRPr lang="ru-RU" sz="2000" dirty="0">
              <a:latin typeface="Calibri" panose="020F0502020204030204" pitchFamily="34" charset="0"/>
              <a:ea typeface="Calibri" panose="020F0502020204030204" pitchFamily="34" charset="0"/>
              <a:cs typeface="Times New Roman" panose="02020603050405020304" pitchFamily="18" charset="0"/>
            </a:endParaRPr>
          </a:p>
          <a:p>
            <a:pPr marL="90170" algn="just">
              <a:lnSpc>
                <a:spcPct val="107000"/>
              </a:lnSpc>
              <a:spcAft>
                <a:spcPts val="800"/>
              </a:spcAft>
              <a:tabLst>
                <a:tab pos="180340" algn="l"/>
              </a:tabLst>
            </a:pPr>
            <a:r>
              <a:rPr lang="ru-RU"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геодезический контроль точности выполнения СМР;</a:t>
            </a:r>
            <a:endParaRPr lang="ru-RU" sz="2000" dirty="0">
              <a:latin typeface="Calibri" panose="020F0502020204030204" pitchFamily="34" charset="0"/>
              <a:ea typeface="Calibri" panose="020F0502020204030204" pitchFamily="34" charset="0"/>
              <a:cs typeface="Times New Roman" panose="02020603050405020304" pitchFamily="18" charset="0"/>
            </a:endParaRPr>
          </a:p>
          <a:p>
            <a:pPr marL="90170" algn="just">
              <a:lnSpc>
                <a:spcPct val="107000"/>
              </a:lnSpc>
              <a:spcAft>
                <a:spcPts val="800"/>
              </a:spcAft>
              <a:tabLst>
                <a:tab pos="180340" algn="l"/>
              </a:tabLst>
            </a:pPr>
            <a:r>
              <a:rPr lang="ru-RU"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геодезические измерения деформаций оснований, несущих конструкций зданий (сооружений) и их частей.</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93782" y="444904"/>
            <a:ext cx="4160382" cy="2583816"/>
          </a:xfrm>
          <a:prstGeom prst="rect">
            <a:avLst/>
          </a:prstGeom>
        </p:spPr>
      </p:pic>
    </p:spTree>
    <p:extLst>
      <p:ext uri="{BB962C8B-B14F-4D97-AF65-F5344CB8AC3E}">
        <p14:creationId xmlns:p14="http://schemas.microsoft.com/office/powerpoint/2010/main" val="19295474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434543" y="260648"/>
            <a:ext cx="4250404" cy="3474720"/>
          </a:xfrm>
        </p:spPr>
        <p:txBody>
          <a:bodyPr>
            <a:normAutofit/>
          </a:bodyPr>
          <a:lstStyle/>
          <a:p>
            <a:pPr marL="45720" indent="0" algn="just">
              <a:buNone/>
            </a:pPr>
            <a:r>
              <a:rPr lang="ru-RU" dirty="0" smtClean="0">
                <a:solidFill>
                  <a:schemeClr val="tx1"/>
                </a:solidFill>
                <a:latin typeface="Times New Roman" panose="02020603050405020304" pitchFamily="18" charset="0"/>
                <a:cs typeface="Times New Roman" panose="02020603050405020304" pitchFamily="18" charset="0"/>
              </a:rPr>
              <a:t>	Геодезический </a:t>
            </a:r>
            <a:r>
              <a:rPr lang="ru-RU" dirty="0">
                <a:solidFill>
                  <a:schemeClr val="tx1"/>
                </a:solidFill>
                <a:latin typeface="Times New Roman" panose="02020603050405020304" pitchFamily="18" charset="0"/>
                <a:cs typeface="Times New Roman" panose="02020603050405020304" pitchFamily="18" charset="0"/>
              </a:rPr>
              <a:t>контроль, выполняемый в процессе строительства, должен быть оформлен документально в установленном порядке и содержать исполнительные схемы, журналы кон­троля, акты проверки и т. п.</a:t>
            </a:r>
          </a:p>
          <a:p>
            <a:pPr marL="45720" indent="0" algn="just">
              <a:buNone/>
            </a:pPr>
            <a:r>
              <a:rPr lang="ru-RU" dirty="0" smtClean="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7544" y="3140968"/>
            <a:ext cx="3061990" cy="3501008"/>
          </a:xfrm>
          <a:prstGeom prst="rect">
            <a:avLst/>
          </a:prstGeo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76056" y="260648"/>
            <a:ext cx="3777980" cy="2703617"/>
          </a:xfrm>
          <a:prstGeom prst="rect">
            <a:avLst/>
          </a:prstGeom>
        </p:spPr>
      </p:pic>
      <p:sp>
        <p:nvSpPr>
          <p:cNvPr id="6" name="Прямоугольник 5"/>
          <p:cNvSpPr/>
          <p:nvPr/>
        </p:nvSpPr>
        <p:spPr>
          <a:xfrm>
            <a:off x="3995936" y="3265358"/>
            <a:ext cx="4572000" cy="2800767"/>
          </a:xfrm>
          <a:prstGeom prst="rect">
            <a:avLst/>
          </a:prstGeom>
        </p:spPr>
        <p:txBody>
          <a:bodyPr>
            <a:spAutoFit/>
          </a:bodyPr>
          <a:lstStyle/>
          <a:p>
            <a:pPr marL="45720" indent="0" algn="just">
              <a:buNone/>
            </a:pPr>
            <a:r>
              <a:rPr lang="ru-RU" sz="2200" dirty="0">
                <a:latin typeface="Times New Roman" panose="02020603050405020304" pitchFamily="18" charset="0"/>
                <a:cs typeface="Times New Roman" panose="02020603050405020304" pitchFamily="18" charset="0"/>
              </a:rPr>
              <a:t>Для производства геодезических работ и своевременного контроля за процессом возведения сооружений и монтажа конструкций и систем необходимо наличие квалифицированных спе­циалистов геодезического профиля, приборы и оборудование</a:t>
            </a:r>
          </a:p>
        </p:txBody>
      </p:sp>
    </p:spTree>
    <p:extLst>
      <p:ext uri="{BB962C8B-B14F-4D97-AF65-F5344CB8AC3E}">
        <p14:creationId xmlns:p14="http://schemas.microsoft.com/office/powerpoint/2010/main" val="35426821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6" descr="http://promsouz.com/geo/tahiometri/sokkia/images/3x.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3245" y="948133"/>
            <a:ext cx="2141399" cy="2141400"/>
          </a:xfrm>
          <a:prstGeom prst="rect">
            <a:avLst/>
          </a:prstGeom>
          <a:noFill/>
          <a:extLst>
            <a:ext uri="{909E8E84-426E-40DD-AFC4-6F175D3DCCD1}">
              <a14:hiddenFill xmlns:a14="http://schemas.microsoft.com/office/drawing/2010/main">
                <a:solidFill>
                  <a:srgbClr val="FFFFFF"/>
                </a:solidFill>
              </a14:hiddenFill>
            </a:ext>
          </a:extLst>
        </p:spPr>
      </p:pic>
      <p:sp>
        <p:nvSpPr>
          <p:cNvPr id="3" name="Объект 2"/>
          <p:cNvSpPr>
            <a:spLocks noGrp="1"/>
          </p:cNvSpPr>
          <p:nvPr>
            <p:ph sz="quarter" idx="13"/>
          </p:nvPr>
        </p:nvSpPr>
        <p:spPr>
          <a:xfrm>
            <a:off x="2609537" y="1185653"/>
            <a:ext cx="6400800" cy="3474720"/>
          </a:xfrm>
        </p:spPr>
        <p:txBody>
          <a:bodyPr>
            <a:noAutofit/>
          </a:bodyPr>
          <a:lstStyle/>
          <a:p>
            <a:pPr marL="0" indent="0">
              <a:spcBef>
                <a:spcPts val="0"/>
              </a:spcBef>
              <a:spcAft>
                <a:spcPts val="0"/>
              </a:spcAft>
              <a:buNone/>
            </a:pPr>
            <a:r>
              <a:rPr lang="ru-RU" sz="1800" b="1" i="1" smtClean="0">
                <a:solidFill>
                  <a:schemeClr val="tx1"/>
                </a:solidFill>
                <a:latin typeface="Times New Roman" panose="02020603050405020304" pitchFamily="18" charset="0"/>
                <a:cs typeface="Times New Roman" panose="02020603050405020304" pitchFamily="18" charset="0"/>
              </a:rPr>
              <a:t>ВИДЫ ОБОРУДОВАНИЯ</a:t>
            </a:r>
          </a:p>
          <a:p>
            <a:pPr marL="0" indent="0">
              <a:spcBef>
                <a:spcPts val="0"/>
              </a:spcBef>
              <a:spcAft>
                <a:spcPts val="0"/>
              </a:spcAft>
              <a:buNone/>
            </a:pPr>
            <a:r>
              <a:rPr lang="ru-RU" sz="1800" smtClean="0">
                <a:solidFill>
                  <a:schemeClr val="tx1"/>
                </a:solidFill>
                <a:latin typeface="Times New Roman" panose="02020603050405020304" pitchFamily="18" charset="0"/>
                <a:cs typeface="Times New Roman" panose="02020603050405020304" pitchFamily="18" charset="0"/>
              </a:rPr>
              <a:t>штриховые метры, лимбы, масштабные линейки, уровни, отвесы и др.</a:t>
            </a:r>
          </a:p>
          <a:p>
            <a:pPr marL="0" indent="0" algn="just">
              <a:spcBef>
                <a:spcPts val="0"/>
              </a:spcBef>
              <a:spcAft>
                <a:spcPts val="0"/>
              </a:spcAft>
              <a:buNone/>
            </a:pPr>
            <a:r>
              <a:rPr lang="ru-RU" sz="1800" b="1" smtClean="0">
                <a:solidFill>
                  <a:schemeClr val="tx1"/>
                </a:solidFill>
                <a:latin typeface="Times New Roman" panose="02020603050405020304" pitchFamily="18" charset="0"/>
                <a:cs typeface="Times New Roman" panose="02020603050405020304" pitchFamily="18" charset="0"/>
              </a:rPr>
              <a:t>Тахеометры</a:t>
            </a:r>
            <a:r>
              <a:rPr lang="ru-RU" sz="1800" smtClean="0">
                <a:solidFill>
                  <a:schemeClr val="tx1"/>
                </a:solidFill>
                <a:latin typeface="Times New Roman" panose="02020603050405020304" pitchFamily="18" charset="0"/>
                <a:cs typeface="Times New Roman" panose="02020603050405020304" pitchFamily="18" charset="0"/>
              </a:rPr>
              <a:t> для измерения превышений и расстояний между точками </a:t>
            </a:r>
            <a:endParaRPr lang="ru-RU" sz="1800" b="1" smtClean="0">
              <a:solidFill>
                <a:schemeClr val="tx1"/>
              </a:solidFill>
              <a:latin typeface="Times New Roman" panose="02020603050405020304" pitchFamily="18" charset="0"/>
              <a:cs typeface="Times New Roman" panose="02020603050405020304" pitchFamily="18" charset="0"/>
            </a:endParaRPr>
          </a:p>
          <a:p>
            <a:pPr marL="0" indent="0" algn="just">
              <a:spcBef>
                <a:spcPts val="0"/>
              </a:spcBef>
              <a:spcAft>
                <a:spcPts val="0"/>
              </a:spcAft>
              <a:buNone/>
            </a:pPr>
            <a:r>
              <a:rPr lang="ru-RU" sz="1800" b="1" smtClean="0">
                <a:solidFill>
                  <a:schemeClr val="tx1"/>
                </a:solidFill>
                <a:latin typeface="Times New Roman" panose="02020603050405020304" pitchFamily="18" charset="0"/>
                <a:cs typeface="Times New Roman" panose="02020603050405020304" pitchFamily="18" charset="0"/>
              </a:rPr>
              <a:t>Геодезические GPS-приемники </a:t>
            </a:r>
            <a:r>
              <a:rPr lang="ru-RU" sz="1800" smtClean="0">
                <a:solidFill>
                  <a:schemeClr val="tx1"/>
                </a:solidFill>
                <a:latin typeface="Times New Roman" panose="02020603050405020304" pitchFamily="18" charset="0"/>
                <a:cs typeface="Times New Roman" panose="02020603050405020304" pitchFamily="18" charset="0"/>
              </a:rPr>
              <a:t>для точного определения координат</a:t>
            </a:r>
            <a:endParaRPr lang="ru-RU" sz="1800" b="1" smtClean="0">
              <a:solidFill>
                <a:schemeClr val="tx1"/>
              </a:solidFill>
              <a:latin typeface="Times New Roman" panose="02020603050405020304" pitchFamily="18" charset="0"/>
              <a:cs typeface="Times New Roman" panose="02020603050405020304" pitchFamily="18" charset="0"/>
            </a:endParaRPr>
          </a:p>
          <a:p>
            <a:pPr marL="0" indent="0" algn="just">
              <a:spcBef>
                <a:spcPts val="0"/>
              </a:spcBef>
              <a:spcAft>
                <a:spcPts val="0"/>
              </a:spcAft>
              <a:buNone/>
            </a:pPr>
            <a:r>
              <a:rPr lang="ru-RU" sz="1800" b="1" smtClean="0">
                <a:solidFill>
                  <a:schemeClr val="tx1"/>
                </a:solidFill>
                <a:latin typeface="Times New Roman" panose="02020603050405020304" pitchFamily="18" charset="0"/>
                <a:cs typeface="Times New Roman" panose="02020603050405020304" pitchFamily="18" charset="0"/>
              </a:rPr>
              <a:t>Теодолиты </a:t>
            </a:r>
            <a:r>
              <a:rPr lang="ru-RU" sz="1800" smtClean="0">
                <a:solidFill>
                  <a:schemeClr val="tx1"/>
                </a:solidFill>
                <a:latin typeface="Times New Roman" panose="02020603050405020304" pitchFamily="18" charset="0"/>
                <a:cs typeface="Times New Roman" panose="02020603050405020304" pitchFamily="18" charset="0"/>
              </a:rPr>
              <a:t>для измерения вертикальных и горизонтальных направлений и углов</a:t>
            </a:r>
            <a:r>
              <a:rPr lang="ru-RU" sz="1800" b="1" smtClean="0">
                <a:solidFill>
                  <a:schemeClr val="tx1"/>
                </a:solidFill>
                <a:latin typeface="Times New Roman" panose="02020603050405020304" pitchFamily="18" charset="0"/>
                <a:cs typeface="Times New Roman" panose="02020603050405020304" pitchFamily="18" charset="0"/>
              </a:rPr>
              <a:t>.</a:t>
            </a:r>
          </a:p>
          <a:p>
            <a:pPr marL="0" indent="0" algn="just">
              <a:spcBef>
                <a:spcPts val="0"/>
              </a:spcBef>
              <a:spcAft>
                <a:spcPts val="0"/>
              </a:spcAft>
              <a:buNone/>
            </a:pPr>
            <a:r>
              <a:rPr lang="ru-RU" sz="1800" b="1" smtClean="0">
                <a:solidFill>
                  <a:schemeClr val="tx1"/>
                </a:solidFill>
                <a:latin typeface="Times New Roman" panose="02020603050405020304" pitchFamily="18" charset="0"/>
                <a:cs typeface="Times New Roman" panose="02020603050405020304" pitchFamily="18" charset="0"/>
              </a:rPr>
              <a:t>Нивелиры</a:t>
            </a:r>
            <a:r>
              <a:rPr lang="ru-RU" sz="1800" smtClean="0">
                <a:solidFill>
                  <a:schemeClr val="tx1"/>
                </a:solidFill>
                <a:latin typeface="Times New Roman" panose="02020603050405020304" pitchFamily="18" charset="0"/>
                <a:cs typeface="Times New Roman" panose="02020603050405020304" pitchFamily="18" charset="0"/>
              </a:rPr>
              <a:t> измерить (определить) разность высот точек</a:t>
            </a:r>
            <a:r>
              <a:rPr lang="ru-RU" sz="1800" b="1" smtClean="0">
                <a:solidFill>
                  <a:schemeClr val="tx1"/>
                </a:solidFill>
                <a:latin typeface="Times New Roman" panose="02020603050405020304" pitchFamily="18" charset="0"/>
                <a:cs typeface="Times New Roman" panose="02020603050405020304" pitchFamily="18" charset="0"/>
              </a:rPr>
              <a:t>.</a:t>
            </a:r>
          </a:p>
          <a:p>
            <a:pPr marL="0" indent="0" algn="just">
              <a:spcBef>
                <a:spcPts val="0"/>
              </a:spcBef>
              <a:spcAft>
                <a:spcPts val="0"/>
              </a:spcAft>
              <a:buNone/>
            </a:pPr>
            <a:r>
              <a:rPr lang="ru-RU" sz="1800" b="1" smtClean="0">
                <a:solidFill>
                  <a:schemeClr val="tx1"/>
                </a:solidFill>
                <a:latin typeface="Times New Roman" panose="02020603050405020304" pitchFamily="18" charset="0"/>
                <a:cs typeface="Times New Roman" panose="02020603050405020304" pitchFamily="18" charset="0"/>
              </a:rPr>
              <a:t>Дальномеры </a:t>
            </a:r>
            <a:r>
              <a:rPr lang="ru-RU" sz="1800" smtClean="0">
                <a:solidFill>
                  <a:schemeClr val="tx1"/>
                </a:solidFill>
                <a:latin typeface="Times New Roman" panose="02020603050405020304" pitchFamily="18" charset="0"/>
                <a:cs typeface="Times New Roman" panose="02020603050405020304" pitchFamily="18" charset="0"/>
              </a:rPr>
              <a:t>определяет расстояние на местности до любой точки. </a:t>
            </a:r>
            <a:endParaRPr lang="ru-RU" sz="1800" dirty="0">
              <a:solidFill>
                <a:schemeClr val="tx1"/>
              </a:solidFill>
              <a:latin typeface="Times New Roman" panose="02020603050405020304" pitchFamily="18" charset="0"/>
              <a:cs typeface="Times New Roman" panose="02020603050405020304" pitchFamily="18" charset="0"/>
            </a:endParaRPr>
          </a:p>
        </p:txBody>
      </p:sp>
      <p:pic>
        <p:nvPicPr>
          <p:cNvPr id="4" name="Picture 2" descr="C:\Users\Евгения\Desktop\lazerniy-nivelir-izmeritelniy-instrument-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14968" y="4404448"/>
            <a:ext cx="2495369" cy="198381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Евгения\Desktop\a8b0d651b321e21206d16b37ed39d18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0384" y="4466954"/>
            <a:ext cx="1700969" cy="2040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C:\Users\Евгения\Desktop\GPS_GIS3.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51248" y="4654819"/>
            <a:ext cx="1922640" cy="1268760"/>
          </a:xfrm>
          <a:prstGeom prst="rect">
            <a:avLst/>
          </a:prstGeom>
          <a:noFill/>
          <a:extLst>
            <a:ext uri="{909E8E84-426E-40DD-AFC4-6F175D3DCCD1}">
              <a14:hiddenFill xmlns:a14="http://schemas.microsoft.com/office/drawing/2010/main">
                <a:solidFill>
                  <a:srgbClr val="FFFFFF"/>
                </a:solidFill>
              </a14:hiddenFill>
            </a:ext>
          </a:extLst>
        </p:spPr>
      </p:pic>
      <p:pic>
        <p:nvPicPr>
          <p:cNvPr id="9" name="Рисунок 16" descr="http://www.art-con.ru/files/u11/arhobmer7a.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1165" y="3456775"/>
            <a:ext cx="1500188" cy="64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Рисунок 21" descr="http://www.art-con.ru/files/u11/arhobmer8.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95630" y="4466954"/>
            <a:ext cx="642937" cy="150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Прямоугольник 11"/>
          <p:cNvSpPr/>
          <p:nvPr/>
        </p:nvSpPr>
        <p:spPr>
          <a:xfrm>
            <a:off x="300384" y="115975"/>
            <a:ext cx="8619234" cy="923330"/>
          </a:xfrm>
          <a:prstGeom prst="rect">
            <a:avLst/>
          </a:prstGeom>
        </p:spPr>
        <p:txBody>
          <a:bodyPr wrap="square">
            <a:spAutoFit/>
          </a:bodyPr>
          <a:lstStyle/>
          <a:p>
            <a:r>
              <a:rPr lang="ru-RU" b="1" i="1" dirty="0">
                <a:latin typeface="Times New Roman" panose="02020603050405020304" pitchFamily="18" charset="0"/>
                <a:cs typeface="Times New Roman" panose="02020603050405020304" pitchFamily="18" charset="0"/>
                <a:hlinkClick r:id="rId8"/>
              </a:rPr>
              <a:t>Геодезические приборы </a:t>
            </a:r>
            <a:r>
              <a:rPr lang="ru-RU" b="1" i="1" dirty="0" smtClean="0">
                <a:latin typeface="Times New Roman" panose="02020603050405020304" pitchFamily="18" charset="0"/>
                <a:cs typeface="Times New Roman" panose="02020603050405020304" pitchFamily="18" charset="0"/>
              </a:rPr>
              <a:t> - </a:t>
            </a:r>
            <a:r>
              <a:rPr lang="ru-RU" dirty="0" smtClean="0">
                <a:solidFill>
                  <a:srgbClr val="222222"/>
                </a:solidFill>
                <a:latin typeface="Times New Roman" panose="02020603050405020304" pitchFamily="18" charset="0"/>
                <a:cs typeface="Times New Roman" panose="02020603050405020304" pitchFamily="18" charset="0"/>
              </a:rPr>
              <a:t>механические</a:t>
            </a:r>
            <a:r>
              <a:rPr lang="ru-RU" dirty="0">
                <a:solidFill>
                  <a:srgbClr val="222222"/>
                </a:solidFill>
                <a:latin typeface="Times New Roman" panose="02020603050405020304" pitchFamily="18" charset="0"/>
                <a:cs typeface="Times New Roman" panose="02020603050405020304" pitchFamily="18" charset="0"/>
              </a:rPr>
              <a:t>, оптико-механические, электрооптические и радиоэлектронные устройства для измерения длин линий, углов, превышений при создании опорных геодезических сетей, проведении топографической съемки и т. п.</a:t>
            </a:r>
            <a:endParaRPr lang="ru-RU" dirty="0">
              <a:latin typeface="Times New Roman" panose="02020603050405020304" pitchFamily="18" charset="0"/>
              <a:cs typeface="Times New Roman" panose="02020603050405020304" pitchFamily="18" charset="0"/>
            </a:endParaRPr>
          </a:p>
        </p:txBody>
      </p:sp>
      <p:sp>
        <p:nvSpPr>
          <p:cNvPr id="13" name="Прямоугольник 12"/>
          <p:cNvSpPr/>
          <p:nvPr/>
        </p:nvSpPr>
        <p:spPr>
          <a:xfrm>
            <a:off x="2349870" y="6023904"/>
            <a:ext cx="4572000" cy="728726"/>
          </a:xfrm>
          <a:prstGeom prst="rect">
            <a:avLst/>
          </a:prstGeom>
        </p:spPr>
        <p:txBody>
          <a:bodyPr>
            <a:spAutoFit/>
          </a:bodyPr>
          <a:lstStyle/>
          <a:p>
            <a:pPr>
              <a:lnSpc>
                <a:spcPct val="107000"/>
              </a:lnSpc>
              <a:spcAft>
                <a:spcPts val="0"/>
              </a:spcAft>
            </a:pPr>
            <a:r>
              <a:rPr lang="ru-RU" sz="2000" b="1" i="1" dirty="0">
                <a:latin typeface="Times New Roman" panose="02020603050405020304" pitchFamily="18" charset="0"/>
                <a:ea typeface="Calibri" panose="020F0502020204030204" pitchFamily="34" charset="0"/>
                <a:cs typeface="Times New Roman" panose="02020603050405020304" pitchFamily="18" charset="0"/>
              </a:rPr>
              <a:t>Все геодезические приборы должны быть </a:t>
            </a:r>
            <a:r>
              <a:rPr lang="ru-RU" sz="2000" b="1" i="1" dirty="0" err="1">
                <a:latin typeface="Times New Roman" panose="02020603050405020304" pitchFamily="18" charset="0"/>
                <a:ea typeface="Calibri" panose="020F0502020204030204" pitchFamily="34" charset="0"/>
                <a:cs typeface="Times New Roman" panose="02020603050405020304" pitchFamily="18" charset="0"/>
              </a:rPr>
              <a:t>поверены</a:t>
            </a:r>
            <a:r>
              <a:rPr lang="ru-RU" sz="2000" b="1" i="1" dirty="0">
                <a:latin typeface="Times New Roman" panose="02020603050405020304" pitchFamily="18" charset="0"/>
                <a:ea typeface="Calibri" panose="020F0502020204030204" pitchFamily="34" charset="0"/>
                <a:cs typeface="Times New Roman" panose="02020603050405020304" pitchFamily="18" charset="0"/>
              </a:rPr>
              <a:t> и отъюстированы</a:t>
            </a:r>
            <a:endParaRPr lang="ru-RU" sz="2000" b="1" i="1"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490893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Заголовок 1"/>
          <p:cNvSpPr>
            <a:spLocks noGrp="1"/>
          </p:cNvSpPr>
          <p:nvPr>
            <p:ph type="title"/>
          </p:nvPr>
        </p:nvSpPr>
        <p:spPr>
          <a:xfrm>
            <a:off x="71215" y="316454"/>
            <a:ext cx="4032448" cy="1143000"/>
          </a:xfrm>
        </p:spPr>
        <p:txBody>
          <a:bodyPr/>
          <a:lstStyle/>
          <a:p>
            <a:pPr marL="0" indent="0" algn="ctr">
              <a:buNone/>
            </a:pPr>
            <a:r>
              <a:rPr lang="ru-RU" sz="2200" b="0" dirty="0" smtClean="0">
                <a:ln w="0"/>
                <a:solidFill>
                  <a:schemeClr val="tx1"/>
                </a:solidFill>
                <a:effectLst>
                  <a:outerShdw blurRad="38100" dist="19050" dir="2700000" algn="tl" rotWithShape="0">
                    <a:schemeClr val="dk1">
                      <a:alpha val="40000"/>
                    </a:schemeClr>
                  </a:outerShdw>
                </a:effectLst>
                <a:latin typeface="Times New Roman" pitchFamily="18" charset="0"/>
                <a:cs typeface="Times New Roman" pitchFamily="18" charset="0"/>
              </a:rPr>
              <a:t>СПОСОБЫ ВЫВЕРКИ СТРОИТЕЛЬНЫХ КОНСТРУКЦИЙ</a:t>
            </a:r>
            <a:endParaRPr lang="ru-RU" sz="2200" b="0" dirty="0" smtClean="0">
              <a:ln w="0"/>
              <a:solidFill>
                <a:schemeClr val="tx1"/>
              </a:solidFill>
              <a:effectLst>
                <a:outerShdw blurRad="38100" dist="19050" dir="2700000" algn="tl" rotWithShape="0">
                  <a:schemeClr val="dk1">
                    <a:alpha val="40000"/>
                  </a:schemeClr>
                </a:outerShdw>
              </a:effectLst>
            </a:endParaRPr>
          </a:p>
        </p:txBody>
      </p:sp>
      <p:sp>
        <p:nvSpPr>
          <p:cNvPr id="16388" name="Rectangle 5"/>
          <p:cNvSpPr>
            <a:spLocks noChangeArrowheads="1"/>
          </p:cNvSpPr>
          <p:nvPr/>
        </p:nvSpPr>
        <p:spPr bwMode="auto">
          <a:xfrm>
            <a:off x="5395053" y="4270141"/>
            <a:ext cx="2849560"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ru-RU" dirty="0" smtClean="0">
                <a:latin typeface="Times New Roman" panose="02020603050405020304" pitchFamily="18" charset="0"/>
                <a:cs typeface="Times New Roman" panose="02020603050405020304" pitchFamily="18" charset="0"/>
              </a:rPr>
              <a:t>Схема </a:t>
            </a:r>
            <a:r>
              <a:rPr lang="ru-RU" dirty="0">
                <a:latin typeface="Times New Roman" panose="02020603050405020304" pitchFamily="18" charset="0"/>
                <a:cs typeface="Times New Roman" panose="02020603050405020304" pitchFamily="18" charset="0"/>
              </a:rPr>
              <a:t>выверки колонны по вертикали оптическими теодолитами: </a:t>
            </a:r>
          </a:p>
          <a:p>
            <a:pPr algn="ctr"/>
            <a:r>
              <a:rPr lang="ru-RU" dirty="0">
                <a:latin typeface="Times New Roman" panose="02020603050405020304" pitchFamily="18" charset="0"/>
                <a:cs typeface="Times New Roman" panose="02020603050405020304" pitchFamily="18" charset="0"/>
              </a:rPr>
              <a:t>1 – теодолит; разбивочные оси: 2 – на фундаменте; 3 – на колонне</a:t>
            </a:r>
          </a:p>
        </p:txBody>
      </p:sp>
      <p:sp>
        <p:nvSpPr>
          <p:cNvPr id="16389" name="Rectangle 6"/>
          <p:cNvSpPr>
            <a:spLocks noChangeArrowheads="1"/>
          </p:cNvSpPr>
          <p:nvPr/>
        </p:nvSpPr>
        <p:spPr bwMode="auto">
          <a:xfrm>
            <a:off x="323850" y="1459454"/>
            <a:ext cx="3779813"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ru-RU" sz="2000" dirty="0" smtClean="0">
                <a:latin typeface="Times New Roman" panose="02020603050405020304" pitchFamily="18" charset="0"/>
                <a:cs typeface="Times New Roman" panose="02020603050405020304" pitchFamily="18" charset="0"/>
              </a:rPr>
              <a:t>ВЫВЕРКА ПРИ ПОМОЩИ ДВУХ ТЕОДОЛИТОВ</a:t>
            </a:r>
            <a:r>
              <a:rPr lang="ru-RU" dirty="0" smtClean="0"/>
              <a:t>. </a:t>
            </a:r>
            <a:endParaRPr lang="ru-RU" dirty="0"/>
          </a:p>
        </p:txBody>
      </p:sp>
      <p:pic>
        <p:nvPicPr>
          <p:cNvPr id="6" name="Рисунок 21" descr="Описание: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03663" y="470552"/>
            <a:ext cx="5040337" cy="310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7" name="Picture 4" descr="http://www.build-sv.ru/images/16.pn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0" y="2800350"/>
            <a:ext cx="4535487" cy="40576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70758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Заголовок 1"/>
          <p:cNvSpPr>
            <a:spLocks noGrp="1"/>
          </p:cNvSpPr>
          <p:nvPr>
            <p:ph type="title"/>
          </p:nvPr>
        </p:nvSpPr>
        <p:spPr>
          <a:xfrm>
            <a:off x="323528" y="260648"/>
            <a:ext cx="8434388" cy="1008112"/>
          </a:xfrm>
        </p:spPr>
        <p:txBody>
          <a:bodyPr/>
          <a:lstStyle/>
          <a:p>
            <a:pPr marL="0" indent="0" algn="ctr" eaLnBrk="1" hangingPunct="1">
              <a:buNone/>
            </a:pPr>
            <a:r>
              <a:rPr lang="ru-RU" sz="2500" dirty="0" smtClean="0"/>
              <a:t>Технология выверки конструкций двухлучевым лазерным визиром на примере колонны. </a:t>
            </a:r>
            <a:br>
              <a:rPr lang="ru-RU" sz="2500" dirty="0" smtClean="0"/>
            </a:br>
            <a:endParaRPr lang="ru-RU" sz="2500" dirty="0" smtClean="0"/>
          </a:p>
        </p:txBody>
      </p:sp>
      <p:sp>
        <p:nvSpPr>
          <p:cNvPr id="4" name="Прямоугольник 3"/>
          <p:cNvSpPr/>
          <p:nvPr/>
        </p:nvSpPr>
        <p:spPr>
          <a:xfrm>
            <a:off x="3419872" y="5404584"/>
            <a:ext cx="4572000" cy="646331"/>
          </a:xfrm>
          <a:prstGeom prst="rect">
            <a:avLst/>
          </a:prstGeom>
        </p:spPr>
        <p:txBody>
          <a:bodyPr>
            <a:spAutoFit/>
          </a:bodyPr>
          <a:lstStyle/>
          <a:p>
            <a:r>
              <a:rPr lang="ru-RU" dirty="0" smtClean="0">
                <a:latin typeface="Times New Roman" panose="02020603050405020304" pitchFamily="18" charset="0"/>
                <a:cs typeface="Times New Roman" panose="02020603050405020304" pitchFamily="18" charset="0"/>
              </a:rPr>
              <a:t>Схема </a:t>
            </a:r>
            <a:r>
              <a:rPr lang="ru-RU" dirty="0">
                <a:latin typeface="Times New Roman" panose="02020603050405020304" pitchFamily="18" charset="0"/>
                <a:cs typeface="Times New Roman" panose="02020603050405020304" pitchFamily="18" charset="0"/>
              </a:rPr>
              <a:t>выверки </a:t>
            </a:r>
            <a:r>
              <a:rPr lang="ru-RU" dirty="0" smtClean="0">
                <a:latin typeface="Times New Roman" panose="02020603050405020304" pitchFamily="18" charset="0"/>
                <a:cs typeface="Times New Roman" panose="02020603050405020304" pitchFamily="18" charset="0"/>
              </a:rPr>
              <a:t>колонны</a:t>
            </a:r>
            <a:r>
              <a:rPr lang="ru-RU" dirty="0">
                <a:latin typeface="Times New Roman" panose="02020603050405020304" pitchFamily="18" charset="0"/>
                <a:cs typeface="Times New Roman" panose="02020603050405020304" pitchFamily="18" charset="0"/>
              </a:rPr>
              <a:t> </a:t>
            </a:r>
          </a:p>
          <a:p>
            <a:r>
              <a:rPr lang="ru-RU" dirty="0">
                <a:latin typeface="Times New Roman" panose="02020603050405020304" pitchFamily="18" charset="0"/>
                <a:cs typeface="Times New Roman" panose="02020603050405020304" pitchFamily="18" charset="0"/>
              </a:rPr>
              <a:t>где 1,2 – лазерные лучи</a:t>
            </a:r>
            <a:r>
              <a:rPr lang="ru-RU" dirty="0"/>
              <a:t>.</a:t>
            </a:r>
          </a:p>
        </p:txBody>
      </p:sp>
      <p:pic>
        <p:nvPicPr>
          <p:cNvPr id="21509" name="Рисунок 17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2313" y="1463430"/>
            <a:ext cx="3296818" cy="3530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0" name="Рисунок 17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6886" y="1492239"/>
            <a:ext cx="2482140" cy="3180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C:\Users\CA52~1\AppData\Local\Temp\Rar$DIa0.783\Сборка.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9189" y="1463430"/>
            <a:ext cx="2190229" cy="3454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Прямоугольник 4"/>
          <p:cNvSpPr>
            <a:spLocks noChangeArrowheads="1"/>
          </p:cNvSpPr>
          <p:nvPr/>
        </p:nvSpPr>
        <p:spPr bwMode="auto">
          <a:xfrm>
            <a:off x="311758" y="5404584"/>
            <a:ext cx="23590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ru-RU" dirty="0" smtClean="0">
                <a:latin typeface="Times New Roman" pitchFamily="18" charset="0"/>
                <a:cs typeface="Times New Roman" pitchFamily="18" charset="0"/>
              </a:rPr>
              <a:t>Модель </a:t>
            </a:r>
            <a:r>
              <a:rPr lang="ru-RU" dirty="0">
                <a:latin typeface="Times New Roman" pitchFamily="18" charset="0"/>
                <a:cs typeface="Times New Roman" pitchFamily="18" charset="0"/>
              </a:rPr>
              <a:t>двухлучевого лазерного визира</a:t>
            </a:r>
          </a:p>
        </p:txBody>
      </p:sp>
    </p:spTree>
    <p:extLst>
      <p:ext uri="{BB962C8B-B14F-4D97-AF65-F5344CB8AC3E}">
        <p14:creationId xmlns:p14="http://schemas.microsoft.com/office/powerpoint/2010/main" val="5916460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0"/>
            <a:ext cx="7416824" cy="76470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b="1" dirty="0" smtClean="0">
                <a:solidFill>
                  <a:srgbClr val="C00000"/>
                </a:solidFill>
                <a:latin typeface="Times New Roman" panose="02020603050405020304" pitchFamily="18" charset="0"/>
                <a:cs typeface="Times New Roman" panose="02020603050405020304" pitchFamily="18" charset="0"/>
              </a:rPr>
              <a:t>Контроль качества монтажных работ</a:t>
            </a:r>
            <a:endParaRPr lang="ru-RU" sz="2800" b="1" dirty="0">
              <a:solidFill>
                <a:srgbClr val="C00000"/>
              </a:solidFill>
              <a:latin typeface="Times New Roman" panose="02020603050405020304" pitchFamily="18" charset="0"/>
              <a:cs typeface="Times New Roman" panose="02020603050405020304" pitchFamily="18" charset="0"/>
            </a:endParaRPr>
          </a:p>
        </p:txBody>
      </p:sp>
      <p:pic>
        <p:nvPicPr>
          <p:cNvPr id="6" name="Picture 8" descr="http://static1swxe.sindom.ru/upload/1/s/w/x/e/1_montazhnik-obuchenie.jpg"/>
          <p:cNvPicPr>
            <a:picLocks noChangeAspect="1" noChangeArrowheads="1"/>
          </p:cNvPicPr>
          <p:nvPr/>
        </p:nvPicPr>
        <p:blipFill>
          <a:blip r:embed="rId2" cstate="print"/>
          <a:srcRect/>
          <a:stretch>
            <a:fillRect/>
          </a:stretch>
        </p:blipFill>
        <p:spPr bwMode="auto">
          <a:xfrm>
            <a:off x="5220072" y="3908218"/>
            <a:ext cx="3933039" cy="2949783"/>
          </a:xfrm>
          <a:prstGeom prst="rect">
            <a:avLst/>
          </a:prstGeom>
          <a:noFill/>
        </p:spPr>
      </p:pic>
      <p:pic>
        <p:nvPicPr>
          <p:cNvPr id="7" name="Picture 12" descr="http://delostroika.ru/uploads/posts/dom_poter/img811.jpg"/>
          <p:cNvPicPr>
            <a:picLocks noChangeAspect="1" noChangeArrowheads="1"/>
          </p:cNvPicPr>
          <p:nvPr/>
        </p:nvPicPr>
        <p:blipFill>
          <a:blip r:embed="rId3" cstate="print"/>
          <a:srcRect/>
          <a:stretch>
            <a:fillRect/>
          </a:stretch>
        </p:blipFill>
        <p:spPr bwMode="auto">
          <a:xfrm>
            <a:off x="4335984" y="786691"/>
            <a:ext cx="4808016" cy="3119163"/>
          </a:xfrm>
          <a:prstGeom prst="rect">
            <a:avLst/>
          </a:prstGeom>
          <a:noFill/>
        </p:spPr>
      </p:pic>
      <p:pic>
        <p:nvPicPr>
          <p:cNvPr id="8" name="Picture 14" descr="http://posadka-ukhod.ru/images/stories/TX73LX206236UVIX7NK8GX751V7Q7L3G.jpg"/>
          <p:cNvPicPr>
            <a:picLocks noChangeAspect="1" noChangeArrowheads="1"/>
          </p:cNvPicPr>
          <p:nvPr/>
        </p:nvPicPr>
        <p:blipFill>
          <a:blip r:embed="rId4" cstate="print"/>
          <a:srcRect/>
          <a:stretch>
            <a:fillRect/>
          </a:stretch>
        </p:blipFill>
        <p:spPr bwMode="auto">
          <a:xfrm>
            <a:off x="25887" y="692696"/>
            <a:ext cx="4284210" cy="3213158"/>
          </a:xfrm>
          <a:prstGeom prst="rect">
            <a:avLst/>
          </a:prstGeom>
          <a:noFill/>
        </p:spPr>
      </p:pic>
      <p:pic>
        <p:nvPicPr>
          <p:cNvPr id="9" name="Picture 6" descr="http://images.by.prom.st/13022175_w640_h640_sbornyj_zhelezobeton.jpg"/>
          <p:cNvPicPr>
            <a:picLocks noChangeAspect="1" noChangeArrowheads="1"/>
          </p:cNvPicPr>
          <p:nvPr/>
        </p:nvPicPr>
        <p:blipFill>
          <a:blip r:embed="rId5" cstate="print"/>
          <a:srcRect/>
          <a:stretch>
            <a:fillRect/>
          </a:stretch>
        </p:blipFill>
        <p:spPr bwMode="auto">
          <a:xfrm>
            <a:off x="0" y="3905855"/>
            <a:ext cx="5248256" cy="2952145"/>
          </a:xfrm>
          <a:prstGeom prst="rect">
            <a:avLst/>
          </a:prstGeom>
          <a:noFill/>
        </p:spPr>
      </p:pic>
      <p:pic>
        <p:nvPicPr>
          <p:cNvPr id="5" name="Picture 10" descr="http://remstroyinfo.ru/tom13/pic02_3.jpg"/>
          <p:cNvPicPr>
            <a:picLocks noChangeAspect="1" noChangeArrowheads="1"/>
          </p:cNvPicPr>
          <p:nvPr/>
        </p:nvPicPr>
        <p:blipFill>
          <a:blip r:embed="rId6" cstate="print"/>
          <a:srcRect/>
          <a:stretch>
            <a:fillRect/>
          </a:stretch>
        </p:blipFill>
        <p:spPr bwMode="auto">
          <a:xfrm>
            <a:off x="2761925" y="3429000"/>
            <a:ext cx="3096344" cy="1533658"/>
          </a:xfrm>
          <a:prstGeom prst="rect">
            <a:avLst/>
          </a:prstGeom>
          <a:noFill/>
        </p:spPr>
      </p:pic>
    </p:spTree>
    <p:extLst>
      <p:ext uri="{BB962C8B-B14F-4D97-AF65-F5344CB8AC3E}">
        <p14:creationId xmlns:p14="http://schemas.microsoft.com/office/powerpoint/2010/main" val="37398379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одзаголовок 2"/>
          <p:cNvSpPr txBox="1">
            <a:spLocks/>
          </p:cNvSpPr>
          <p:nvPr/>
        </p:nvSpPr>
        <p:spPr>
          <a:xfrm>
            <a:off x="0" y="0"/>
            <a:ext cx="9144000" cy="1700808"/>
          </a:xfrm>
          <a:prstGeom prst="rect">
            <a:avLst/>
          </a:prstGeom>
        </p:spPr>
        <p:txBody>
          <a:bodyPr>
            <a:no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algn="just"/>
            <a:r>
              <a:rPr lang="ru-RU" sz="2400" dirty="0" smtClean="0">
                <a:solidFill>
                  <a:schemeClr val="tx1"/>
                </a:solidFill>
                <a:latin typeface="Times New Roman" pitchFamily="18" charset="0"/>
                <a:cs typeface="Times New Roman" pitchFamily="18" charset="0"/>
              </a:rPr>
              <a:t>	</a:t>
            </a:r>
            <a:r>
              <a:rPr lang="ru-RU" sz="1400" dirty="0" smtClean="0">
                <a:solidFill>
                  <a:schemeClr val="tx1"/>
                </a:solidFill>
                <a:latin typeface="Times New Roman" pitchFamily="18" charset="0"/>
                <a:cs typeface="Times New Roman" pitchFamily="18" charset="0"/>
              </a:rPr>
              <a:t>При приемке монтажных работ проверяют соответствие конструкций проекту, качество работ и готовность возводимого сооружения к проведению дальнейших работ. В процессе приемки контролируют правильность установки элементов конструкций, плотность примыкания элементов к опорным поверхностям и друг к другу, качество сварки и заделки стыков, швов.</a:t>
            </a:r>
          </a:p>
          <a:p>
            <a:pPr algn="just"/>
            <a:r>
              <a:rPr lang="ru-RU" sz="1400" dirty="0" smtClean="0">
                <a:solidFill>
                  <a:schemeClr val="tx1"/>
                </a:solidFill>
                <a:latin typeface="Times New Roman" pitchFamily="18" charset="0"/>
                <a:cs typeface="Times New Roman" pitchFamily="18" charset="0"/>
              </a:rPr>
              <a:t>Приёмку осуществляют на различных стадиях возведения здания: </a:t>
            </a:r>
          </a:p>
          <a:p>
            <a:pPr algn="just">
              <a:buFont typeface="Wingdings" pitchFamily="2" charset="2"/>
              <a:buChar char="Ø"/>
            </a:pPr>
            <a:r>
              <a:rPr lang="ru-RU" sz="1400" dirty="0" smtClean="0">
                <a:solidFill>
                  <a:schemeClr val="tx1"/>
                </a:solidFill>
                <a:latin typeface="Times New Roman" pitchFamily="18" charset="0"/>
                <a:cs typeface="Times New Roman" pitchFamily="18" charset="0"/>
              </a:rPr>
              <a:t>промежуточные приемки, при которых составляют акты на скрытые работы по сварке и заделке стыков; </a:t>
            </a:r>
          </a:p>
          <a:p>
            <a:pPr algn="just">
              <a:buFont typeface="Wingdings" pitchFamily="2" charset="2"/>
              <a:buChar char="Ø"/>
            </a:pPr>
            <a:r>
              <a:rPr lang="ru-RU" sz="1400" dirty="0" smtClean="0">
                <a:solidFill>
                  <a:schemeClr val="tx1"/>
                </a:solidFill>
                <a:latin typeface="Times New Roman" pitchFamily="18" charset="0"/>
                <a:cs typeface="Times New Roman" pitchFamily="18" charset="0"/>
              </a:rPr>
              <a:t>окончательные приемки смонтированных конструкций всего сооружения.</a:t>
            </a:r>
          </a:p>
          <a:p>
            <a:pPr marL="45720" indent="0" algn="just">
              <a:buNone/>
            </a:pPr>
            <a:r>
              <a:rPr lang="ru-RU" sz="1400" b="1" i="1" dirty="0">
                <a:solidFill>
                  <a:schemeClr val="tx1"/>
                </a:solidFill>
                <a:latin typeface="Times New Roman" pitchFamily="18" charset="0"/>
                <a:cs typeface="Times New Roman" pitchFamily="18" charset="0"/>
              </a:rPr>
              <a:t>	</a:t>
            </a:r>
            <a:r>
              <a:rPr lang="ru-RU" sz="1400" b="1" i="1" dirty="0" smtClean="0">
                <a:solidFill>
                  <a:schemeClr val="tx1"/>
                </a:solidFill>
                <a:latin typeface="Times New Roman" pitchFamily="18" charset="0"/>
                <a:cs typeface="Times New Roman" pitchFamily="18" charset="0"/>
              </a:rPr>
              <a:t>		</a:t>
            </a:r>
            <a:r>
              <a:rPr lang="ru-RU" sz="1800" b="1" i="1" dirty="0" smtClean="0">
                <a:solidFill>
                  <a:srgbClr val="C00000"/>
                </a:solidFill>
                <a:latin typeface="Times New Roman" pitchFamily="18" charset="0"/>
                <a:cs typeface="Times New Roman" pitchFamily="18" charset="0"/>
              </a:rPr>
              <a:t>Состав операций и средства контроля</a:t>
            </a:r>
            <a:endParaRPr lang="ru-RU" sz="1800" b="1" i="1" dirty="0">
              <a:solidFill>
                <a:srgbClr val="C00000"/>
              </a:solidFill>
              <a:latin typeface="Times New Roman" pitchFamily="18" charset="0"/>
              <a:cs typeface="Times New Roman" pitchFamily="18" charset="0"/>
            </a:endParaRPr>
          </a:p>
        </p:txBody>
      </p:sp>
      <p:graphicFrame>
        <p:nvGraphicFramePr>
          <p:cNvPr id="3" name="Содержимое 3"/>
          <p:cNvGraphicFramePr>
            <a:graphicFrameLocks/>
          </p:cNvGraphicFramePr>
          <p:nvPr>
            <p:extLst>
              <p:ext uri="{D42A27DB-BD31-4B8C-83A1-F6EECF244321}">
                <p14:modId xmlns:p14="http://schemas.microsoft.com/office/powerpoint/2010/main" val="461947046"/>
              </p:ext>
            </p:extLst>
          </p:nvPr>
        </p:nvGraphicFramePr>
        <p:xfrm>
          <a:off x="107504" y="2276872"/>
          <a:ext cx="8928992" cy="3800694"/>
        </p:xfrm>
        <a:graphic>
          <a:graphicData uri="http://schemas.openxmlformats.org/drawingml/2006/table">
            <a:tbl>
              <a:tblPr firstRow="1" bandRow="1">
                <a:tableStyleId>{5C22544A-7EE6-4342-B048-85BDC9FD1C3A}</a:tableStyleId>
              </a:tblPr>
              <a:tblGrid>
                <a:gridCol w="1403648">
                  <a:extLst>
                    <a:ext uri="{9D8B030D-6E8A-4147-A177-3AD203B41FA5}">
                      <a16:colId xmlns:a16="http://schemas.microsoft.com/office/drawing/2014/main" val="20000"/>
                    </a:ext>
                  </a:extLst>
                </a:gridCol>
                <a:gridCol w="3420888">
                  <a:extLst>
                    <a:ext uri="{9D8B030D-6E8A-4147-A177-3AD203B41FA5}">
                      <a16:colId xmlns:a16="http://schemas.microsoft.com/office/drawing/2014/main" val="20001"/>
                    </a:ext>
                  </a:extLst>
                </a:gridCol>
                <a:gridCol w="2520280">
                  <a:extLst>
                    <a:ext uri="{9D8B030D-6E8A-4147-A177-3AD203B41FA5}">
                      <a16:colId xmlns:a16="http://schemas.microsoft.com/office/drawing/2014/main" val="20002"/>
                    </a:ext>
                  </a:extLst>
                </a:gridCol>
                <a:gridCol w="1584176">
                  <a:extLst>
                    <a:ext uri="{9D8B030D-6E8A-4147-A177-3AD203B41FA5}">
                      <a16:colId xmlns:a16="http://schemas.microsoft.com/office/drawing/2014/main" val="20003"/>
                    </a:ext>
                  </a:extLst>
                </a:gridCol>
              </a:tblGrid>
              <a:tr h="364205">
                <a:tc>
                  <a:txBody>
                    <a:bodyPr/>
                    <a:lstStyle/>
                    <a:p>
                      <a:pPr algn="ctr"/>
                      <a:r>
                        <a:rPr lang="ru-RU" sz="1400" b="0" kern="1200" dirty="0" smtClean="0">
                          <a:solidFill>
                            <a:schemeClr val="tx1"/>
                          </a:solidFill>
                          <a:latin typeface="Times New Roman" pitchFamily="18" charset="0"/>
                          <a:ea typeface="+mn-ea"/>
                          <a:cs typeface="Times New Roman" pitchFamily="18" charset="0"/>
                        </a:rPr>
                        <a:t>Этапы работ</a:t>
                      </a:r>
                      <a:endParaRPr lang="ru-RU" sz="1400" b="0" dirty="0">
                        <a:solidFill>
                          <a:schemeClr val="tx1"/>
                        </a:solidFill>
                        <a:latin typeface="Times New Roman" pitchFamily="18" charset="0"/>
                        <a:cs typeface="Times New Roman" pitchFamily="18" charset="0"/>
                      </a:endParaRPr>
                    </a:p>
                  </a:txBody>
                  <a:tcPr>
                    <a:solidFill>
                      <a:schemeClr val="tx2">
                        <a:lumMod val="10000"/>
                        <a:lumOff val="90000"/>
                      </a:schemeClr>
                    </a:solidFill>
                  </a:tcPr>
                </a:tc>
                <a:tc>
                  <a:txBody>
                    <a:bodyPr/>
                    <a:lstStyle/>
                    <a:p>
                      <a:pPr algn="ctr"/>
                      <a:r>
                        <a:rPr lang="ru-RU" sz="1400" b="0" kern="1200" dirty="0" smtClean="0">
                          <a:solidFill>
                            <a:schemeClr val="tx1"/>
                          </a:solidFill>
                          <a:latin typeface="Times New Roman" pitchFamily="18" charset="0"/>
                          <a:ea typeface="+mn-ea"/>
                          <a:cs typeface="Times New Roman" pitchFamily="18" charset="0"/>
                        </a:rPr>
                        <a:t>Контролируемые операции</a:t>
                      </a:r>
                      <a:endParaRPr lang="ru-RU" sz="1400" b="0" dirty="0">
                        <a:solidFill>
                          <a:schemeClr val="tx1"/>
                        </a:solidFill>
                        <a:latin typeface="Times New Roman" pitchFamily="18" charset="0"/>
                        <a:cs typeface="Times New Roman" pitchFamily="18" charset="0"/>
                      </a:endParaRPr>
                    </a:p>
                  </a:txBody>
                  <a:tcPr>
                    <a:solidFill>
                      <a:schemeClr val="tx2">
                        <a:lumMod val="10000"/>
                        <a:lumOff val="90000"/>
                      </a:schemeClr>
                    </a:solidFill>
                  </a:tcPr>
                </a:tc>
                <a:tc>
                  <a:txBody>
                    <a:bodyPr/>
                    <a:lstStyle/>
                    <a:p>
                      <a:pPr algn="ctr"/>
                      <a:r>
                        <a:rPr lang="ru-RU" sz="1400" b="0" kern="1200" dirty="0" smtClean="0">
                          <a:solidFill>
                            <a:schemeClr val="tx1"/>
                          </a:solidFill>
                          <a:latin typeface="Times New Roman" pitchFamily="18" charset="0"/>
                          <a:ea typeface="+mn-ea"/>
                          <a:cs typeface="Times New Roman" pitchFamily="18" charset="0"/>
                        </a:rPr>
                        <a:t>Контроль (метод, объём)</a:t>
                      </a:r>
                      <a:endParaRPr lang="ru-RU" sz="1400" b="0" dirty="0">
                        <a:solidFill>
                          <a:schemeClr val="tx1"/>
                        </a:solidFill>
                        <a:latin typeface="Times New Roman" pitchFamily="18" charset="0"/>
                        <a:cs typeface="Times New Roman" pitchFamily="18" charset="0"/>
                      </a:endParaRPr>
                    </a:p>
                  </a:txBody>
                  <a:tcPr>
                    <a:solidFill>
                      <a:schemeClr val="tx2">
                        <a:lumMod val="10000"/>
                        <a:lumOff val="90000"/>
                      </a:schemeClr>
                    </a:solidFill>
                  </a:tcPr>
                </a:tc>
                <a:tc>
                  <a:txBody>
                    <a:bodyPr/>
                    <a:lstStyle/>
                    <a:p>
                      <a:pPr algn="ctr"/>
                      <a:r>
                        <a:rPr lang="ru-RU" sz="1400" b="0" kern="1200" dirty="0" smtClean="0">
                          <a:solidFill>
                            <a:schemeClr val="tx1"/>
                          </a:solidFill>
                          <a:latin typeface="Times New Roman" pitchFamily="18" charset="0"/>
                          <a:ea typeface="+mn-ea"/>
                          <a:cs typeface="Times New Roman" pitchFamily="18" charset="0"/>
                        </a:rPr>
                        <a:t>Документация</a:t>
                      </a:r>
                      <a:endParaRPr lang="ru-RU" sz="1400" b="0" dirty="0">
                        <a:solidFill>
                          <a:schemeClr val="tx1"/>
                        </a:solidFill>
                        <a:latin typeface="Times New Roman" pitchFamily="18" charset="0"/>
                        <a:cs typeface="Times New Roman" pitchFamily="18" charset="0"/>
                      </a:endParaRPr>
                    </a:p>
                  </a:txBody>
                  <a:tcPr>
                    <a:solidFill>
                      <a:schemeClr val="tx2">
                        <a:lumMod val="10000"/>
                        <a:lumOff val="90000"/>
                      </a:schemeClr>
                    </a:solidFill>
                  </a:tcPr>
                </a:tc>
                <a:extLst>
                  <a:ext uri="{0D108BD9-81ED-4DB2-BD59-A6C34878D82A}">
                    <a16:rowId xmlns:a16="http://schemas.microsoft.com/office/drawing/2014/main" val="10000"/>
                  </a:ext>
                </a:extLst>
              </a:tr>
              <a:tr h="1476592">
                <a:tc>
                  <a:txBody>
                    <a:bodyPr/>
                    <a:lstStyle/>
                    <a:p>
                      <a:r>
                        <a:rPr lang="ru-RU" sz="1200" kern="1200" dirty="0" smtClean="0">
                          <a:solidFill>
                            <a:schemeClr val="dk1"/>
                          </a:solidFill>
                          <a:latin typeface="Times New Roman" pitchFamily="18" charset="0"/>
                          <a:ea typeface="+mn-ea"/>
                          <a:cs typeface="Times New Roman" pitchFamily="18" charset="0"/>
                        </a:rPr>
                        <a:t>Подготовительные работы</a:t>
                      </a:r>
                      <a:endParaRPr lang="ru-RU" sz="1200" dirty="0">
                        <a:latin typeface="Times New Roman" pitchFamily="18" charset="0"/>
                        <a:cs typeface="Times New Roman" pitchFamily="18" charset="0"/>
                      </a:endParaRPr>
                    </a:p>
                  </a:txBody>
                  <a:tcPr/>
                </a:tc>
                <a:tc>
                  <a:txBody>
                    <a:bodyPr/>
                    <a:lstStyle/>
                    <a:p>
                      <a:pPr lvl="0"/>
                      <a:r>
                        <a:rPr lang="ru-RU" sz="1200" kern="1200" dirty="0" smtClean="0">
                          <a:solidFill>
                            <a:schemeClr val="dk1"/>
                          </a:solidFill>
                          <a:latin typeface="Times New Roman" pitchFamily="18" charset="0"/>
                          <a:ea typeface="+mn-ea"/>
                          <a:cs typeface="Times New Roman" pitchFamily="18" charset="0"/>
                        </a:rPr>
                        <a:t>- Наличие документа о качестве</a:t>
                      </a:r>
                    </a:p>
                    <a:p>
                      <a:pPr lvl="0"/>
                      <a:r>
                        <a:rPr lang="ru-RU" sz="1200" kern="1200" dirty="0" smtClean="0">
                          <a:solidFill>
                            <a:schemeClr val="dk1"/>
                          </a:solidFill>
                          <a:latin typeface="Times New Roman" pitchFamily="18" charset="0"/>
                          <a:ea typeface="+mn-ea"/>
                          <a:cs typeface="Times New Roman" pitchFamily="18" charset="0"/>
                        </a:rPr>
                        <a:t>- Качество поверхности, точность геометрических параметров</a:t>
                      </a:r>
                    </a:p>
                    <a:p>
                      <a:pPr lvl="0"/>
                      <a:r>
                        <a:rPr lang="ru-RU" sz="1200" kern="1200" dirty="0" smtClean="0">
                          <a:solidFill>
                            <a:schemeClr val="dk1"/>
                          </a:solidFill>
                          <a:latin typeface="Times New Roman" pitchFamily="18" charset="0"/>
                          <a:ea typeface="+mn-ea"/>
                          <a:cs typeface="Times New Roman" pitchFamily="18" charset="0"/>
                        </a:rPr>
                        <a:t>- Очистку опорных поверхностей элементов от мусора, грязи, снега, наледи.</a:t>
                      </a:r>
                    </a:p>
                    <a:p>
                      <a:r>
                        <a:rPr lang="ru-RU" sz="1200" kern="1200" dirty="0" smtClean="0">
                          <a:solidFill>
                            <a:schemeClr val="dk1"/>
                          </a:solidFill>
                          <a:latin typeface="Times New Roman" pitchFamily="18" charset="0"/>
                          <a:ea typeface="+mn-ea"/>
                          <a:cs typeface="Times New Roman" pitchFamily="18" charset="0"/>
                        </a:rPr>
                        <a:t>- Наличие ориентировочных рисок и маяков, определяющих проектное положение монтируемого элемента</a:t>
                      </a:r>
                      <a:endParaRPr lang="ru-RU" sz="1200" dirty="0">
                        <a:latin typeface="Times New Roman" pitchFamily="18" charset="0"/>
                        <a:cs typeface="Times New Roman" pitchFamily="18" charset="0"/>
                      </a:endParaRPr>
                    </a:p>
                  </a:txBody>
                  <a:tcPr/>
                </a:tc>
                <a:tc>
                  <a:txBody>
                    <a:bodyPr/>
                    <a:lstStyle/>
                    <a:p>
                      <a:r>
                        <a:rPr lang="ru-RU" sz="1200" kern="1200" dirty="0" smtClean="0">
                          <a:solidFill>
                            <a:schemeClr val="dk1"/>
                          </a:solidFill>
                          <a:latin typeface="Times New Roman" pitchFamily="18" charset="0"/>
                          <a:ea typeface="+mn-ea"/>
                          <a:cs typeface="Times New Roman" pitchFamily="18" charset="0"/>
                        </a:rPr>
                        <a:t>Визуальный </a:t>
                      </a:r>
                    </a:p>
                    <a:p>
                      <a:r>
                        <a:rPr lang="ru-RU" sz="1200" kern="1200" dirty="0" smtClean="0">
                          <a:solidFill>
                            <a:schemeClr val="dk1"/>
                          </a:solidFill>
                          <a:latin typeface="Times New Roman" pitchFamily="18" charset="0"/>
                          <a:ea typeface="+mn-ea"/>
                          <a:cs typeface="Times New Roman" pitchFamily="18" charset="0"/>
                        </a:rPr>
                        <a:t>Визуальный, </a:t>
                      </a:r>
                      <a:r>
                        <a:rPr lang="ru-RU" sz="1200" kern="1200" dirty="0" err="1" smtClean="0">
                          <a:solidFill>
                            <a:schemeClr val="dk1"/>
                          </a:solidFill>
                          <a:latin typeface="Times New Roman" pitchFamily="18" charset="0"/>
                          <a:ea typeface="+mn-ea"/>
                          <a:cs typeface="Times New Roman" pitchFamily="18" charset="0"/>
                        </a:rPr>
                        <a:t>измерительно</a:t>
                      </a:r>
                      <a:r>
                        <a:rPr lang="ru-RU" sz="1200" kern="1200" dirty="0" smtClean="0">
                          <a:solidFill>
                            <a:schemeClr val="dk1"/>
                          </a:solidFill>
                          <a:latin typeface="Times New Roman" pitchFamily="18" charset="0"/>
                          <a:ea typeface="+mn-ea"/>
                          <a:cs typeface="Times New Roman" pitchFamily="18" charset="0"/>
                        </a:rPr>
                        <a:t> каждый элемент</a:t>
                      </a:r>
                    </a:p>
                    <a:p>
                      <a:r>
                        <a:rPr lang="ru-RU" sz="1200" kern="1200" dirty="0" smtClean="0">
                          <a:solidFill>
                            <a:schemeClr val="dk1"/>
                          </a:solidFill>
                          <a:latin typeface="Times New Roman" pitchFamily="18" charset="0"/>
                          <a:ea typeface="+mn-ea"/>
                          <a:cs typeface="Times New Roman" pitchFamily="18" charset="0"/>
                        </a:rPr>
                        <a:t>Визуальный </a:t>
                      </a:r>
                    </a:p>
                    <a:p>
                      <a:r>
                        <a:rPr lang="ru-RU" sz="1200" kern="1200" dirty="0" smtClean="0">
                          <a:solidFill>
                            <a:schemeClr val="dk1"/>
                          </a:solidFill>
                          <a:latin typeface="Times New Roman" pitchFamily="18" charset="0"/>
                          <a:ea typeface="+mn-ea"/>
                          <a:cs typeface="Times New Roman" pitchFamily="18" charset="0"/>
                        </a:rPr>
                        <a:t> </a:t>
                      </a:r>
                    </a:p>
                    <a:p>
                      <a:endParaRPr lang="ru-RU" sz="1200" kern="1200" dirty="0" smtClean="0">
                        <a:solidFill>
                          <a:schemeClr val="dk1"/>
                        </a:solidFill>
                        <a:latin typeface="Times New Roman" pitchFamily="18" charset="0"/>
                        <a:ea typeface="+mn-ea"/>
                        <a:cs typeface="Times New Roman" pitchFamily="18" charset="0"/>
                      </a:endParaRPr>
                    </a:p>
                    <a:p>
                      <a:r>
                        <a:rPr lang="ru-RU" sz="1200" kern="1200" dirty="0" smtClean="0">
                          <a:solidFill>
                            <a:schemeClr val="dk1"/>
                          </a:solidFill>
                          <a:latin typeface="Times New Roman" pitchFamily="18" charset="0"/>
                          <a:ea typeface="+mn-ea"/>
                          <a:cs typeface="Times New Roman" pitchFamily="18" charset="0"/>
                        </a:rPr>
                        <a:t>Технический осмотр</a:t>
                      </a:r>
                      <a:endParaRPr lang="ru-RU" sz="1200" dirty="0">
                        <a:latin typeface="Times New Roman" pitchFamily="18" charset="0"/>
                        <a:cs typeface="Times New Roman" pitchFamily="18" charset="0"/>
                      </a:endParaRPr>
                    </a:p>
                  </a:txBody>
                  <a:tcPr/>
                </a:tc>
                <a:tc>
                  <a:txBody>
                    <a:bodyPr/>
                    <a:lstStyle/>
                    <a:p>
                      <a:r>
                        <a:rPr lang="ru-RU" sz="1200" kern="1200" dirty="0" smtClean="0">
                          <a:solidFill>
                            <a:schemeClr val="dk1"/>
                          </a:solidFill>
                          <a:latin typeface="Times New Roman" pitchFamily="18" charset="0"/>
                          <a:ea typeface="+mn-ea"/>
                          <a:cs typeface="Times New Roman" pitchFamily="18" charset="0"/>
                        </a:rPr>
                        <a:t>Паспорта  (сертификаты), общий журнал работ</a:t>
                      </a:r>
                      <a:endParaRPr lang="ru-RU" sz="1200" dirty="0">
                        <a:latin typeface="Times New Roman" pitchFamily="18" charset="0"/>
                        <a:cs typeface="Times New Roman" pitchFamily="18" charset="0"/>
                      </a:endParaRPr>
                    </a:p>
                  </a:txBody>
                  <a:tcPr/>
                </a:tc>
                <a:extLst>
                  <a:ext uri="{0D108BD9-81ED-4DB2-BD59-A6C34878D82A}">
                    <a16:rowId xmlns:a16="http://schemas.microsoft.com/office/drawing/2014/main" val="10001"/>
                  </a:ext>
                </a:extLst>
              </a:tr>
              <a:tr h="955442">
                <a:tc>
                  <a:txBody>
                    <a:bodyPr/>
                    <a:lstStyle/>
                    <a:p>
                      <a:r>
                        <a:rPr lang="ru-RU" sz="1200" kern="1200" dirty="0" smtClean="0">
                          <a:solidFill>
                            <a:schemeClr val="dk1"/>
                          </a:solidFill>
                          <a:latin typeface="Times New Roman" pitchFamily="18" charset="0"/>
                          <a:ea typeface="+mn-ea"/>
                          <a:cs typeface="Times New Roman" pitchFamily="18" charset="0"/>
                        </a:rPr>
                        <a:t>Монтаж элементов</a:t>
                      </a:r>
                      <a:endParaRPr lang="ru-RU" sz="1200" dirty="0">
                        <a:latin typeface="Times New Roman" pitchFamily="18" charset="0"/>
                        <a:cs typeface="Times New Roman" pitchFamily="18" charset="0"/>
                      </a:endParaRPr>
                    </a:p>
                  </a:txBody>
                  <a:tcPr/>
                </a:tc>
                <a:tc>
                  <a:txBody>
                    <a:bodyPr/>
                    <a:lstStyle/>
                    <a:p>
                      <a:r>
                        <a:rPr lang="ru-RU" sz="1200" kern="1200" dirty="0" smtClean="0">
                          <a:solidFill>
                            <a:schemeClr val="dk1"/>
                          </a:solidFill>
                          <a:latin typeface="Times New Roman" pitchFamily="18" charset="0"/>
                          <a:ea typeface="+mn-ea"/>
                          <a:cs typeface="Times New Roman" pitchFamily="18" charset="0"/>
                        </a:rPr>
                        <a:t>- Установка элементов в проектное положение: отклонение от вертикали, положение относительно разбивочных осей, отметки верха конструкции, </a:t>
                      </a:r>
                      <a:r>
                        <a:rPr lang="ru-RU" sz="1200" kern="1200" dirty="0" err="1" smtClean="0">
                          <a:solidFill>
                            <a:schemeClr val="dk1"/>
                          </a:solidFill>
                          <a:latin typeface="Times New Roman" pitchFamily="18" charset="0"/>
                          <a:ea typeface="+mn-ea"/>
                          <a:cs typeface="Times New Roman" pitchFamily="18" charset="0"/>
                        </a:rPr>
                        <a:t>опирание</a:t>
                      </a:r>
                      <a:r>
                        <a:rPr lang="ru-RU" sz="1200" kern="1200" dirty="0" smtClean="0">
                          <a:solidFill>
                            <a:schemeClr val="dk1"/>
                          </a:solidFill>
                          <a:latin typeface="Times New Roman" pitchFamily="18" charset="0"/>
                          <a:ea typeface="+mn-ea"/>
                          <a:cs typeface="Times New Roman" pitchFamily="18" charset="0"/>
                        </a:rPr>
                        <a:t> конструкций и качество крепления и заделки швов и стыков</a:t>
                      </a:r>
                      <a:endParaRPr lang="ru-RU" sz="1200" dirty="0">
                        <a:latin typeface="Times New Roman" pitchFamily="18" charset="0"/>
                        <a:cs typeface="Times New Roman" pitchFamily="18" charset="0"/>
                      </a:endParaRPr>
                    </a:p>
                  </a:txBody>
                  <a:tcPr/>
                </a:tc>
                <a:tc>
                  <a:txBody>
                    <a:bodyPr/>
                    <a:lstStyle/>
                    <a:p>
                      <a:r>
                        <a:rPr lang="ru-RU" sz="1200" kern="1200" dirty="0" smtClean="0">
                          <a:solidFill>
                            <a:schemeClr val="dk1"/>
                          </a:solidFill>
                          <a:latin typeface="Times New Roman" pitchFamily="18" charset="0"/>
                          <a:ea typeface="+mn-ea"/>
                          <a:cs typeface="Times New Roman" pitchFamily="18" charset="0"/>
                        </a:rPr>
                        <a:t>Измерительный, каждый элемент </a:t>
                      </a:r>
                      <a:endParaRPr lang="ru-RU" sz="1200" dirty="0">
                        <a:latin typeface="Times New Roman" pitchFamily="18" charset="0"/>
                        <a:cs typeface="Times New Roman" pitchFamily="18" charset="0"/>
                      </a:endParaRPr>
                    </a:p>
                  </a:txBody>
                  <a:tcPr/>
                </a:tc>
                <a:tc>
                  <a:txBody>
                    <a:bodyPr/>
                    <a:lstStyle/>
                    <a:p>
                      <a:r>
                        <a:rPr lang="ru-RU" sz="1200" kern="1200" dirty="0" smtClean="0">
                          <a:solidFill>
                            <a:schemeClr val="dk1"/>
                          </a:solidFill>
                          <a:latin typeface="Times New Roman" pitchFamily="18" charset="0"/>
                          <a:ea typeface="+mn-ea"/>
                          <a:cs typeface="Times New Roman" pitchFamily="18" charset="0"/>
                        </a:rPr>
                        <a:t>Общий журнал работ</a:t>
                      </a:r>
                    </a:p>
                    <a:p>
                      <a:endParaRPr lang="ru-RU" sz="1200" kern="1200" dirty="0" smtClean="0">
                        <a:solidFill>
                          <a:schemeClr val="dk1"/>
                        </a:solidFill>
                        <a:latin typeface="Times New Roman" pitchFamily="18" charset="0"/>
                        <a:ea typeface="+mn-ea"/>
                        <a:cs typeface="Times New Roman" pitchFamily="18" charset="0"/>
                      </a:endParaRPr>
                    </a:p>
                    <a:p>
                      <a:endParaRPr lang="ru-RU" sz="1200" kern="1200" dirty="0" smtClean="0">
                        <a:solidFill>
                          <a:schemeClr val="dk1"/>
                        </a:solidFill>
                        <a:latin typeface="Times New Roman" pitchFamily="18" charset="0"/>
                        <a:ea typeface="+mn-ea"/>
                        <a:cs typeface="Times New Roman" pitchFamily="18" charset="0"/>
                      </a:endParaRPr>
                    </a:p>
                    <a:p>
                      <a:endParaRPr lang="ru-RU" sz="1200" kern="1200" dirty="0" smtClean="0">
                        <a:solidFill>
                          <a:schemeClr val="dk1"/>
                        </a:solidFill>
                        <a:latin typeface="Times New Roman" pitchFamily="18" charset="0"/>
                        <a:ea typeface="+mn-ea"/>
                        <a:cs typeface="Times New Roman" pitchFamily="18" charset="0"/>
                      </a:endParaRPr>
                    </a:p>
                    <a:p>
                      <a:endParaRPr lang="ru-RU" sz="1200" dirty="0" smtClean="0">
                        <a:latin typeface="Times New Roman" pitchFamily="18" charset="0"/>
                        <a:cs typeface="Times New Roman" pitchFamily="18" charset="0"/>
                      </a:endParaRPr>
                    </a:p>
                  </a:txBody>
                  <a:tcPr/>
                </a:tc>
                <a:extLst>
                  <a:ext uri="{0D108BD9-81ED-4DB2-BD59-A6C34878D82A}">
                    <a16:rowId xmlns:a16="http://schemas.microsoft.com/office/drawing/2014/main" val="10002"/>
                  </a:ext>
                </a:extLst>
              </a:tr>
              <a:tr h="876169">
                <a:tc>
                  <a:txBody>
                    <a:bodyPr/>
                    <a:lstStyle/>
                    <a:p>
                      <a:r>
                        <a:rPr lang="ru-RU" sz="1200" b="0" kern="1200" dirty="0" smtClean="0">
                          <a:solidFill>
                            <a:schemeClr val="tx1"/>
                          </a:solidFill>
                          <a:latin typeface="Times New Roman" pitchFamily="18" charset="0"/>
                          <a:ea typeface="+mn-ea"/>
                          <a:cs typeface="Times New Roman" pitchFamily="18" charset="0"/>
                        </a:rPr>
                        <a:t>Приёмка выполненных работ</a:t>
                      </a:r>
                      <a:endParaRPr lang="ru-RU" sz="1200" b="0" dirty="0">
                        <a:solidFill>
                          <a:schemeClr val="tx1"/>
                        </a:solidFill>
                        <a:latin typeface="Times New Roman" pitchFamily="18" charset="0"/>
                        <a:cs typeface="Times New Roman" pitchFamily="18" charset="0"/>
                      </a:endParaRPr>
                    </a:p>
                  </a:txBody>
                  <a:tcPr/>
                </a:tc>
                <a:tc>
                  <a:txBody>
                    <a:bodyPr/>
                    <a:lstStyle/>
                    <a:p>
                      <a:r>
                        <a:rPr lang="ru-RU" sz="1200" b="0" kern="1200" dirty="0" smtClean="0">
                          <a:solidFill>
                            <a:schemeClr val="tx1"/>
                          </a:solidFill>
                          <a:latin typeface="Times New Roman" pitchFamily="18" charset="0"/>
                          <a:ea typeface="+mn-ea"/>
                          <a:cs typeface="Times New Roman" pitchFamily="18" charset="0"/>
                        </a:rPr>
                        <a:t>- Соответствие фактического положения смонтированных элементов проектному</a:t>
                      </a:r>
                      <a:endParaRPr lang="ru-RU" sz="1200" b="0" dirty="0">
                        <a:solidFill>
                          <a:schemeClr val="tx1"/>
                        </a:solidFill>
                        <a:latin typeface="Times New Roman" pitchFamily="18" charset="0"/>
                        <a:cs typeface="Times New Roman" pitchFamily="18" charset="0"/>
                      </a:endParaRPr>
                    </a:p>
                  </a:txBody>
                  <a:tcPr/>
                </a:tc>
                <a:tc>
                  <a:txBody>
                    <a:bodyPr/>
                    <a:lstStyle/>
                    <a:p>
                      <a:r>
                        <a:rPr lang="ru-RU" sz="1200" b="0" kern="1200" dirty="0" smtClean="0">
                          <a:solidFill>
                            <a:schemeClr val="tx1"/>
                          </a:solidFill>
                          <a:latin typeface="Times New Roman" pitchFamily="18" charset="0"/>
                          <a:ea typeface="+mn-ea"/>
                          <a:cs typeface="Times New Roman" pitchFamily="18" charset="0"/>
                        </a:rPr>
                        <a:t>Визуальный, измерительный</a:t>
                      </a:r>
                      <a:endParaRPr lang="ru-RU" sz="1200" b="0" dirty="0">
                        <a:solidFill>
                          <a:schemeClr val="tx1"/>
                        </a:solidFill>
                        <a:latin typeface="Times New Roman" pitchFamily="18" charset="0"/>
                        <a:cs typeface="Times New Roman" pitchFamily="18" charset="0"/>
                      </a:endParaRPr>
                    </a:p>
                  </a:txBody>
                  <a:tcPr/>
                </a:tc>
                <a:tc>
                  <a:txBody>
                    <a:bodyPr/>
                    <a:lstStyle/>
                    <a:p>
                      <a:r>
                        <a:rPr lang="ru-RU" sz="1200" b="0" kern="1200" dirty="0" smtClean="0">
                          <a:solidFill>
                            <a:schemeClr val="tx1"/>
                          </a:solidFill>
                          <a:latin typeface="Times New Roman" pitchFamily="18" charset="0"/>
                          <a:ea typeface="+mn-ea"/>
                          <a:cs typeface="Times New Roman" pitchFamily="18" charset="0"/>
                        </a:rPr>
                        <a:t>Исполнительная геодезическая схема, акт приёмки выполненных работ</a:t>
                      </a:r>
                      <a:endParaRPr lang="ru-RU" sz="1200" b="0" dirty="0">
                        <a:solidFill>
                          <a:schemeClr val="tx1"/>
                        </a:solidFill>
                        <a:latin typeface="Times New Roman" pitchFamily="18" charset="0"/>
                        <a:cs typeface="Times New Roman" pitchFamily="18" charset="0"/>
                      </a:endParaRPr>
                    </a:p>
                  </a:txBody>
                  <a:tcPr/>
                </a:tc>
                <a:extLst>
                  <a:ext uri="{0D108BD9-81ED-4DB2-BD59-A6C34878D82A}">
                    <a16:rowId xmlns:a16="http://schemas.microsoft.com/office/drawing/2014/main" val="10003"/>
                  </a:ext>
                </a:extLst>
              </a:tr>
            </a:tbl>
          </a:graphicData>
        </a:graphic>
      </p:graphicFrame>
      <p:sp>
        <p:nvSpPr>
          <p:cNvPr id="4" name="Прямоугольник 3"/>
          <p:cNvSpPr/>
          <p:nvPr/>
        </p:nvSpPr>
        <p:spPr>
          <a:xfrm>
            <a:off x="107504" y="5943600"/>
            <a:ext cx="8928992" cy="914400"/>
          </a:xfrm>
          <a:prstGeom prst="rect">
            <a:avLst/>
          </a:prstGeom>
          <a:solidFill>
            <a:schemeClr val="tx2">
              <a:lumMod val="10000"/>
              <a:lumOff val="9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ru-RU" sz="1200" dirty="0" smtClean="0">
                <a:solidFill>
                  <a:srgbClr val="7030A0"/>
                </a:solidFill>
                <a:latin typeface="Times New Roman" pitchFamily="18" charset="0"/>
                <a:cs typeface="Times New Roman" pitchFamily="18" charset="0"/>
              </a:rPr>
              <a:t>Контрольно – измерительный инструмент: </a:t>
            </a:r>
            <a:r>
              <a:rPr lang="ru-RU" sz="1200" dirty="0" smtClean="0">
                <a:solidFill>
                  <a:schemeClr val="dk1"/>
                </a:solidFill>
                <a:latin typeface="Times New Roman" pitchFamily="18" charset="0"/>
                <a:cs typeface="Times New Roman" pitchFamily="18" charset="0"/>
              </a:rPr>
              <a:t>отвес, рулетка металлическая, линейка металлическая, уровень, правило, нивелир, теодолит, </a:t>
            </a:r>
            <a:r>
              <a:rPr lang="en-US" sz="1200" dirty="0" smtClean="0">
                <a:solidFill>
                  <a:schemeClr val="dk1"/>
                </a:solidFill>
                <a:latin typeface="Times New Roman" pitchFamily="18" charset="0"/>
                <a:cs typeface="Times New Roman" pitchFamily="18" charset="0"/>
              </a:rPr>
              <a:t>GPS-</a:t>
            </a:r>
            <a:r>
              <a:rPr lang="ru-RU" sz="1200" dirty="0" smtClean="0">
                <a:solidFill>
                  <a:schemeClr val="dk1"/>
                </a:solidFill>
                <a:latin typeface="Times New Roman" pitchFamily="18" charset="0"/>
                <a:cs typeface="Times New Roman" pitchFamily="18" charset="0"/>
              </a:rPr>
              <a:t>технологии.</a:t>
            </a:r>
          </a:p>
          <a:p>
            <a:r>
              <a:rPr lang="ru-RU" sz="1200" dirty="0" smtClean="0">
                <a:solidFill>
                  <a:srgbClr val="7030A0"/>
                </a:solidFill>
                <a:latin typeface="Times New Roman" pitchFamily="18" charset="0"/>
                <a:cs typeface="Times New Roman" pitchFamily="18" charset="0"/>
              </a:rPr>
              <a:t>Операционный контроль осуществляют: </a:t>
            </a:r>
            <a:r>
              <a:rPr lang="ru-RU" sz="1200" dirty="0" smtClean="0">
                <a:solidFill>
                  <a:schemeClr val="dk1"/>
                </a:solidFill>
                <a:latin typeface="Times New Roman" pitchFamily="18" charset="0"/>
                <a:cs typeface="Times New Roman" pitchFamily="18" charset="0"/>
              </a:rPr>
              <a:t>мастер (прораб), геодезист – в процессе выполнения работ.  </a:t>
            </a:r>
          </a:p>
          <a:p>
            <a:r>
              <a:rPr lang="ru-RU" sz="1200" dirty="0" smtClean="0">
                <a:solidFill>
                  <a:srgbClr val="7030A0"/>
                </a:solidFill>
                <a:latin typeface="Times New Roman" pitchFamily="18" charset="0"/>
                <a:cs typeface="Times New Roman" pitchFamily="18" charset="0"/>
              </a:rPr>
              <a:t>Приёмочный контроль осуществляют </a:t>
            </a:r>
            <a:r>
              <a:rPr lang="ru-RU" sz="1200" dirty="0" smtClean="0">
                <a:solidFill>
                  <a:schemeClr val="dk1"/>
                </a:solidFill>
                <a:latin typeface="Times New Roman" pitchFamily="18" charset="0"/>
                <a:cs typeface="Times New Roman" pitchFamily="18" charset="0"/>
              </a:rPr>
              <a:t>работники службы качества, мастер (прораб), представители технадзора заказчика</a:t>
            </a:r>
            <a:endParaRPr lang="ru-RU" sz="1200"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25990515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6858000"/>
          </a:xfrm>
          <a:prstGeom prst="rect">
            <a:avLst/>
          </a:prstGeom>
          <a:solidFill>
            <a:schemeClr val="tx2">
              <a:lumMod val="10000"/>
              <a:lumOff val="9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buNone/>
            </a:pPr>
            <a:r>
              <a:rPr lang="ru-RU" sz="1600" dirty="0" smtClean="0">
                <a:solidFill>
                  <a:srgbClr val="C00000"/>
                </a:solidFill>
                <a:latin typeface="Times New Roman" pitchFamily="18" charset="0"/>
                <a:cs typeface="Times New Roman" pitchFamily="18" charset="0"/>
              </a:rPr>
              <a:t>Монтаж железобетонных колонн </a:t>
            </a:r>
          </a:p>
          <a:p>
            <a:pPr algn="ctr">
              <a:buNone/>
            </a:pPr>
            <a:endParaRPr lang="ru-RU" sz="1600" dirty="0" smtClean="0">
              <a:solidFill>
                <a:srgbClr val="C00000"/>
              </a:solidFill>
              <a:latin typeface="Times New Roman" pitchFamily="18" charset="0"/>
              <a:cs typeface="Times New Roman" pitchFamily="18" charset="0"/>
            </a:endParaRPr>
          </a:p>
          <a:p>
            <a:pPr algn="just">
              <a:buNone/>
            </a:pPr>
            <a:r>
              <a:rPr lang="ru-RU" sz="1400" dirty="0" smtClean="0">
                <a:solidFill>
                  <a:schemeClr val="tx1"/>
                </a:solidFill>
                <a:latin typeface="Times New Roman" pitchFamily="18" charset="0"/>
                <a:cs typeface="Times New Roman" pitchFamily="18" charset="0"/>
              </a:rPr>
              <a:t>Проектное положение колонн следует выверять по двум взаимно перпендикулярным направлениям.</a:t>
            </a:r>
          </a:p>
          <a:p>
            <a:pPr algn="just">
              <a:buNone/>
            </a:pPr>
            <a:r>
              <a:rPr lang="ru-RU" sz="1400" dirty="0" smtClean="0">
                <a:solidFill>
                  <a:schemeClr val="tx1"/>
                </a:solidFill>
                <a:latin typeface="Times New Roman" pitchFamily="18" charset="0"/>
                <a:cs typeface="Times New Roman" pitchFamily="18" charset="0"/>
              </a:rPr>
              <a:t>Низ колонн следует выверять, совмещая риски, обозначающие их геометрические оси в нижнем сечении, с рисками разбивочных осей на стаканах фундаментов. Ориентиры для выверки верха и низа колонн должны быть указаны в ППР.</a:t>
            </a:r>
          </a:p>
          <a:p>
            <a:pPr algn="just">
              <a:buNone/>
            </a:pPr>
            <a:r>
              <a:rPr lang="ru-RU" sz="1400" dirty="0" smtClean="0">
                <a:solidFill>
                  <a:schemeClr val="tx1"/>
                </a:solidFill>
                <a:latin typeface="Times New Roman" pitchFamily="18" charset="0"/>
                <a:cs typeface="Times New Roman" pitchFamily="18" charset="0"/>
              </a:rPr>
              <a:t>Способ опирания колонн на дно стакана должен обеспечивать закрепление низа колонны от горизонтального перемещения на период до замоноличивания узла. Монтаж конструкций каждого вышележащего этажа многоэтажного здания следует производить после проектного закрепления всех монтажных элементов и достижения бетоном замоноличенных стыков прочности, указанной в ППР.</a:t>
            </a:r>
          </a:p>
          <a:p>
            <a:pPr algn="just">
              <a:buNone/>
            </a:pPr>
            <a:r>
              <a:rPr lang="ru-RU" sz="1400" dirty="0" smtClean="0">
                <a:solidFill>
                  <a:schemeClr val="tx1"/>
                </a:solidFill>
                <a:latin typeface="Times New Roman" pitchFamily="18" charset="0"/>
                <a:cs typeface="Times New Roman" pitchFamily="18" charset="0"/>
              </a:rPr>
              <a:t>При монтаже колонн должно осуществляться постоянное геодезическое обеспечение точности их установки с определением фактического положения монтируемых колонн. Результаты геодезического контроля должны оформляться исполнительной схемой.</a:t>
            </a:r>
          </a:p>
          <a:p>
            <a:pPr marL="342900" lvl="0" indent="-342900">
              <a:spcBef>
                <a:spcPct val="20000"/>
              </a:spcBef>
              <a:defRPr/>
            </a:pPr>
            <a:r>
              <a:rPr lang="ru-RU" sz="1400" dirty="0" smtClean="0">
                <a:solidFill>
                  <a:srgbClr val="7030A0"/>
                </a:solidFill>
                <a:latin typeface="Times New Roman" pitchFamily="18" charset="0"/>
                <a:cs typeface="Times New Roman" pitchFamily="18" charset="0"/>
              </a:rPr>
              <a:t>Допускаемые отклонения: (</a:t>
            </a:r>
            <a:r>
              <a:rPr lang="ru-RU" sz="1400" dirty="0" err="1" smtClean="0">
                <a:solidFill>
                  <a:srgbClr val="7030A0"/>
                </a:solidFill>
                <a:latin typeface="Times New Roman" pitchFamily="18" charset="0"/>
                <a:cs typeface="Times New Roman" pitchFamily="18" charset="0"/>
              </a:rPr>
              <a:t>СНиП</a:t>
            </a:r>
            <a:r>
              <a:rPr lang="ru-RU" sz="1400" dirty="0" smtClean="0">
                <a:solidFill>
                  <a:srgbClr val="7030A0"/>
                </a:solidFill>
                <a:latin typeface="Times New Roman" pitchFamily="18" charset="0"/>
                <a:cs typeface="Times New Roman" pitchFamily="18" charset="0"/>
              </a:rPr>
              <a:t> 5.03.37-2005 </a:t>
            </a:r>
            <a:r>
              <a:rPr lang="ru-RU" sz="1400" dirty="0" err="1" smtClean="0">
                <a:solidFill>
                  <a:srgbClr val="7030A0"/>
                </a:solidFill>
                <a:latin typeface="Times New Roman" pitchFamily="18" charset="0"/>
                <a:cs typeface="Times New Roman" pitchFamily="18" charset="0"/>
              </a:rPr>
              <a:t>пп</a:t>
            </a:r>
            <a:r>
              <a:rPr lang="ru-RU" sz="1400" dirty="0" smtClean="0">
                <a:solidFill>
                  <a:srgbClr val="7030A0"/>
                </a:solidFill>
                <a:latin typeface="Times New Roman" pitchFamily="18" charset="0"/>
                <a:cs typeface="Times New Roman" pitchFamily="18" charset="0"/>
              </a:rPr>
              <a:t>. 6.1,  табл. </a:t>
            </a:r>
            <a:r>
              <a:rPr lang="ru-RU" sz="1400" dirty="0" smtClean="0">
                <a:solidFill>
                  <a:srgbClr val="7030A0"/>
                </a:solidFill>
                <a:latin typeface="Times New Roman" pitchFamily="18" charset="0"/>
                <a:cs typeface="Times New Roman" pitchFamily="18" charset="0"/>
              </a:rPr>
              <a:t>12</a:t>
            </a:r>
            <a:endParaRPr lang="ru-RU" sz="1400" dirty="0">
              <a:solidFill>
                <a:srgbClr val="7030A0"/>
              </a:solidFill>
              <a:latin typeface="Times New Roman" pitchFamily="18" charset="0"/>
              <a:cs typeface="Times New Roman" pitchFamily="18" charset="0"/>
            </a:endParaRPr>
          </a:p>
          <a:p>
            <a:pPr marL="342900" lvl="0" indent="-342900">
              <a:spcBef>
                <a:spcPct val="20000"/>
              </a:spcBef>
              <a:defRPr/>
            </a:pPr>
            <a:endParaRPr lang="ru-RU" sz="1400" dirty="0" smtClean="0">
              <a:solidFill>
                <a:srgbClr val="7030A0"/>
              </a:solidFill>
              <a:latin typeface="Times New Roman" pitchFamily="18" charset="0"/>
              <a:cs typeface="Times New Roman" pitchFamily="18" charset="0"/>
            </a:endParaRPr>
          </a:p>
          <a:p>
            <a:pPr marL="342900" lvl="0" indent="-342900">
              <a:spcBef>
                <a:spcPct val="20000"/>
              </a:spcBef>
              <a:defRPr/>
            </a:pPr>
            <a:r>
              <a:rPr lang="ru-RU" sz="1200" dirty="0" smtClean="0">
                <a:solidFill>
                  <a:srgbClr val="7030A0"/>
                </a:solidFill>
                <a:latin typeface="Times New Roman" pitchFamily="18" charset="0"/>
                <a:cs typeface="Times New Roman" pitchFamily="18" charset="0"/>
              </a:rPr>
              <a:t> </a:t>
            </a:r>
            <a:r>
              <a:rPr lang="ru-RU" sz="1200" b="1" i="1" dirty="0" smtClean="0">
                <a:solidFill>
                  <a:schemeClr val="tx1"/>
                </a:solidFill>
                <a:latin typeface="Times New Roman" pitchFamily="18" charset="0"/>
                <a:ea typeface="Times New Roman" pitchFamily="18" charset="0"/>
                <a:cs typeface="Times New Roman" pitchFamily="18" charset="0"/>
              </a:rPr>
              <a:t>Монтаж колонн промышленных и гражданских зданий</a:t>
            </a:r>
          </a:p>
          <a:p>
            <a:pPr>
              <a:buFont typeface="+mj-lt"/>
              <a:buAutoNum type="arabicPeriod"/>
            </a:pPr>
            <a:r>
              <a:rPr lang="ru-RU" sz="1600" i="1" dirty="0" smtClean="0">
                <a:solidFill>
                  <a:srgbClr val="C00000"/>
                </a:solidFill>
                <a:latin typeface="Times New Roman" pitchFamily="18" charset="0"/>
                <a:ea typeface="Times New Roman" pitchFamily="18" charset="0"/>
                <a:cs typeface="Times New Roman" pitchFamily="18" charset="0"/>
              </a:rPr>
              <a:t>Совмещение </a:t>
            </a:r>
            <a:r>
              <a:rPr lang="ru-RU" sz="1600" i="1" dirty="0" smtClean="0">
                <a:solidFill>
                  <a:srgbClr val="C00000"/>
                </a:solidFill>
                <a:latin typeface="Times New Roman" pitchFamily="18" charset="0"/>
                <a:ea typeface="Times New Roman" pitchFamily="18" charset="0"/>
                <a:cs typeface="Times New Roman" pitchFamily="18" charset="0"/>
              </a:rPr>
              <a:t>ориентиров (рисок геометрических осей, граней</a:t>
            </a:r>
            <a:r>
              <a:rPr lang="ru-RU" sz="1600" i="1" dirty="0" smtClean="0">
                <a:solidFill>
                  <a:srgbClr val="C00000"/>
                </a:solidFill>
                <a:latin typeface="Times New Roman" pitchFamily="18" charset="0"/>
                <a:ea typeface="Times New Roman" pitchFamily="18" charset="0"/>
                <a:cs typeface="Times New Roman" pitchFamily="18" charset="0"/>
              </a:rPr>
              <a:t>)</a:t>
            </a:r>
          </a:p>
          <a:p>
            <a:r>
              <a:rPr lang="ru-RU" sz="1600" i="1" dirty="0" smtClean="0">
                <a:solidFill>
                  <a:srgbClr val="C00000"/>
                </a:solidFill>
                <a:latin typeface="Times New Roman" pitchFamily="18" charset="0"/>
                <a:ea typeface="Times New Roman" pitchFamily="18" charset="0"/>
                <a:cs typeface="Times New Roman" pitchFamily="18" charset="0"/>
              </a:rPr>
              <a:t> </a:t>
            </a:r>
            <a:r>
              <a:rPr lang="ru-RU" sz="1600" i="1" dirty="0" smtClean="0">
                <a:solidFill>
                  <a:srgbClr val="C00000"/>
                </a:solidFill>
                <a:latin typeface="Times New Roman" pitchFamily="18" charset="0"/>
                <a:ea typeface="Times New Roman" pitchFamily="18" charset="0"/>
                <a:cs typeface="Times New Roman" pitchFamily="18" charset="0"/>
              </a:rPr>
              <a:t>и нижнем сечении колонн с установочными </a:t>
            </a:r>
            <a:r>
              <a:rPr lang="ru-RU" sz="1600" i="1" dirty="0" smtClean="0">
                <a:solidFill>
                  <a:srgbClr val="C00000"/>
                </a:solidFill>
                <a:latin typeface="Times New Roman" pitchFamily="18" charset="0"/>
                <a:ea typeface="Times New Roman" pitchFamily="18" charset="0"/>
                <a:cs typeface="Times New Roman" pitchFamily="18" charset="0"/>
              </a:rPr>
              <a:t>ориентирами</a:t>
            </a:r>
          </a:p>
          <a:p>
            <a:r>
              <a:rPr lang="ru-RU" sz="1600" i="1" dirty="0" smtClean="0">
                <a:solidFill>
                  <a:srgbClr val="C00000"/>
                </a:solidFill>
                <a:latin typeface="Times New Roman" pitchFamily="18" charset="0"/>
                <a:ea typeface="Times New Roman" pitchFamily="18" charset="0"/>
                <a:cs typeface="Times New Roman" pitchFamily="18" charset="0"/>
              </a:rPr>
              <a:t>(</a:t>
            </a:r>
            <a:r>
              <a:rPr lang="ru-RU" sz="1600" i="1" dirty="0" smtClean="0">
                <a:solidFill>
                  <a:srgbClr val="C00000"/>
                </a:solidFill>
                <a:latin typeface="Times New Roman" pitchFamily="18" charset="0"/>
                <a:ea typeface="Times New Roman" pitchFamily="18" charset="0"/>
                <a:cs typeface="Times New Roman" pitchFamily="18" charset="0"/>
              </a:rPr>
              <a:t>рисками разбивочных осей)-8 мм.</a:t>
            </a:r>
            <a:endParaRPr lang="ru-RU" sz="1600" i="1" dirty="0" smtClean="0">
              <a:solidFill>
                <a:srgbClr val="C00000"/>
              </a:solidFill>
              <a:latin typeface="Times New Roman" pitchFamily="18" charset="0"/>
              <a:cs typeface="Times New Roman" pitchFamily="18" charset="0"/>
            </a:endParaRPr>
          </a:p>
          <a:p>
            <a:pPr lvl="0">
              <a:buNone/>
            </a:pPr>
            <a:r>
              <a:rPr lang="ru-RU" sz="1600" i="1" dirty="0" smtClean="0">
                <a:solidFill>
                  <a:srgbClr val="C00000"/>
                </a:solidFill>
                <a:latin typeface="Times New Roman" pitchFamily="18" charset="0"/>
                <a:cs typeface="Times New Roman" pitchFamily="18" charset="0"/>
              </a:rPr>
              <a:t>2.  Осей колонн в верхнем сечении от вертикали при длине колонн, м:</a:t>
            </a:r>
          </a:p>
          <a:p>
            <a:pPr>
              <a:buNone/>
            </a:pPr>
            <a:r>
              <a:rPr lang="ru-RU" sz="1600" i="1" dirty="0" smtClean="0">
                <a:solidFill>
                  <a:srgbClr val="C00000"/>
                </a:solidFill>
                <a:latin typeface="Times New Roman" pitchFamily="18" charset="0"/>
                <a:cs typeface="Times New Roman" pitchFamily="18" charset="0"/>
              </a:rPr>
              <a:t>- до 4-20 мм; -св. 4 до 8-25 мм; -св. 8 до 16-30 мм; -св. 16 до 25-40 мм;</a:t>
            </a:r>
          </a:p>
          <a:p>
            <a:pPr>
              <a:buNone/>
            </a:pPr>
            <a:r>
              <a:rPr lang="ru-RU" sz="1600" i="1" dirty="0" smtClean="0">
                <a:solidFill>
                  <a:srgbClr val="C00000"/>
                </a:solidFill>
                <a:latin typeface="Times New Roman" pitchFamily="18" charset="0"/>
                <a:cs typeface="Times New Roman" pitchFamily="18" charset="0"/>
              </a:rPr>
              <a:t>3. Разности отметок верха колонн или их опорных площадок при длине </a:t>
            </a:r>
            <a:endParaRPr lang="ru-RU" sz="1600" i="1" dirty="0" smtClean="0">
              <a:solidFill>
                <a:srgbClr val="C00000"/>
              </a:solidFill>
              <a:latin typeface="Times New Roman" pitchFamily="18" charset="0"/>
              <a:cs typeface="Times New Roman" pitchFamily="18" charset="0"/>
            </a:endParaRPr>
          </a:p>
          <a:p>
            <a:pPr>
              <a:buNone/>
            </a:pPr>
            <a:r>
              <a:rPr lang="ru-RU" sz="1600" i="1" dirty="0" smtClean="0">
                <a:solidFill>
                  <a:srgbClr val="C00000"/>
                </a:solidFill>
                <a:latin typeface="Times New Roman" pitchFamily="18" charset="0"/>
                <a:cs typeface="Times New Roman" pitchFamily="18" charset="0"/>
              </a:rPr>
              <a:t>колонн</a:t>
            </a:r>
            <a:r>
              <a:rPr lang="ru-RU" sz="1600" i="1" dirty="0" smtClean="0">
                <a:solidFill>
                  <a:srgbClr val="C00000"/>
                </a:solidFill>
                <a:latin typeface="Times New Roman" pitchFamily="18" charset="0"/>
                <a:cs typeface="Times New Roman" pitchFamily="18" charset="0"/>
              </a:rPr>
              <a:t>, м:</a:t>
            </a:r>
          </a:p>
          <a:p>
            <a:pPr>
              <a:buFontTx/>
              <a:buChar char="-"/>
            </a:pPr>
            <a:r>
              <a:rPr lang="ru-RU" sz="1600" i="1" dirty="0" smtClean="0">
                <a:solidFill>
                  <a:srgbClr val="C00000"/>
                </a:solidFill>
                <a:latin typeface="Times New Roman" pitchFamily="18" charset="0"/>
                <a:cs typeface="Times New Roman" pitchFamily="18" charset="0"/>
              </a:rPr>
              <a:t>до 4-14 мм; -св. 4 до 8-16 мм; -св. 8 до 16-20 мм; -св. 16 до 25-24 мм.</a:t>
            </a:r>
          </a:p>
          <a:p>
            <a:endParaRPr lang="ru-RU" sz="1200" i="1" dirty="0" smtClean="0">
              <a:solidFill>
                <a:srgbClr val="C00000"/>
              </a:solidFill>
              <a:latin typeface="Times New Roman" pitchFamily="18" charset="0"/>
              <a:cs typeface="Times New Roman" pitchFamily="18" charset="0"/>
            </a:endParaRPr>
          </a:p>
          <a:p>
            <a:pPr>
              <a:buNone/>
            </a:pPr>
            <a:endParaRPr lang="ru-RU" sz="1200" dirty="0" smtClean="0">
              <a:solidFill>
                <a:srgbClr val="7030A0"/>
              </a:solidFill>
              <a:latin typeface="Times New Roman" pitchFamily="18" charset="0"/>
              <a:cs typeface="Times New Roman" pitchFamily="18" charset="0"/>
            </a:endParaRPr>
          </a:p>
          <a:p>
            <a:pPr>
              <a:buNone/>
            </a:pPr>
            <a:endParaRPr lang="ru-RU" sz="1200" dirty="0" smtClean="0">
              <a:solidFill>
                <a:srgbClr val="7030A0"/>
              </a:solidFill>
              <a:latin typeface="Times New Roman" pitchFamily="18" charset="0"/>
              <a:cs typeface="Times New Roman" pitchFamily="18" charset="0"/>
            </a:endParaRPr>
          </a:p>
          <a:p>
            <a:pPr>
              <a:buNone/>
            </a:pPr>
            <a:endParaRPr lang="ru-RU" sz="1200" dirty="0" smtClean="0">
              <a:solidFill>
                <a:srgbClr val="7030A0"/>
              </a:solidFill>
              <a:latin typeface="Times New Roman" pitchFamily="18" charset="0"/>
              <a:cs typeface="Times New Roman" pitchFamily="18" charset="0"/>
            </a:endParaRPr>
          </a:p>
          <a:p>
            <a:pPr>
              <a:buNone/>
            </a:pPr>
            <a:endParaRPr lang="ru-RU" sz="1200" dirty="0" smtClean="0">
              <a:solidFill>
                <a:srgbClr val="7030A0"/>
              </a:solidFill>
              <a:latin typeface="Times New Roman" pitchFamily="18" charset="0"/>
              <a:cs typeface="Times New Roman" pitchFamily="18" charset="0"/>
            </a:endParaRPr>
          </a:p>
          <a:p>
            <a:pPr>
              <a:buNone/>
            </a:pPr>
            <a:endParaRPr lang="ru-RU" sz="1200" dirty="0" smtClean="0">
              <a:solidFill>
                <a:srgbClr val="7030A0"/>
              </a:solidFill>
              <a:latin typeface="Times New Roman" pitchFamily="18" charset="0"/>
              <a:cs typeface="Times New Roman" pitchFamily="18" charset="0"/>
            </a:endParaRPr>
          </a:p>
          <a:p>
            <a:pPr algn="ctr"/>
            <a:endParaRPr lang="ru-RU" sz="1200" dirty="0">
              <a:solidFill>
                <a:srgbClr val="C00000"/>
              </a:solidFill>
              <a:latin typeface="Times New Roman" pitchFamily="18" charset="0"/>
              <a:cs typeface="Times New Roman" pitchFamily="18" charset="0"/>
            </a:endParaRPr>
          </a:p>
        </p:txBody>
      </p:sp>
      <p:pic>
        <p:nvPicPr>
          <p:cNvPr id="3" name="Рисунок 2"/>
          <p:cNvPicPr>
            <a:picLocks noChangeAspect="1"/>
          </p:cNvPicPr>
          <p:nvPr/>
        </p:nvPicPr>
        <p:blipFill>
          <a:blip r:embed="rId2"/>
          <a:stretch>
            <a:fillRect/>
          </a:stretch>
        </p:blipFill>
        <p:spPr>
          <a:xfrm>
            <a:off x="6372200" y="2852936"/>
            <a:ext cx="2746282" cy="4029801"/>
          </a:xfrm>
          <a:prstGeom prst="rect">
            <a:avLst/>
          </a:prstGeom>
        </p:spPr>
      </p:pic>
    </p:spTree>
    <p:extLst>
      <p:ext uri="{BB962C8B-B14F-4D97-AF65-F5344CB8AC3E}">
        <p14:creationId xmlns:p14="http://schemas.microsoft.com/office/powerpoint/2010/main" val="14991175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6858000"/>
          </a:xfrm>
          <a:prstGeom prst="rect">
            <a:avLst/>
          </a:prstGeom>
          <a:solidFill>
            <a:schemeClr val="tx2">
              <a:lumMod val="10000"/>
              <a:lumOff val="9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buNone/>
            </a:pPr>
            <a:r>
              <a:rPr lang="ru-RU" sz="1400" b="1" dirty="0" smtClean="0">
                <a:solidFill>
                  <a:srgbClr val="C00000"/>
                </a:solidFill>
                <a:latin typeface="Times New Roman" pitchFamily="18" charset="0"/>
                <a:cs typeface="Times New Roman" pitchFamily="18" charset="0"/>
              </a:rPr>
              <a:t>Монтаж железобетонных ригелей, балок, ферм.</a:t>
            </a:r>
          </a:p>
          <a:p>
            <a:pPr algn="ctr">
              <a:buNone/>
            </a:pPr>
            <a:endParaRPr lang="ru-RU" sz="1400" dirty="0" smtClean="0">
              <a:solidFill>
                <a:srgbClr val="C00000"/>
              </a:solidFill>
              <a:latin typeface="Times New Roman" pitchFamily="18" charset="0"/>
              <a:cs typeface="Times New Roman" pitchFamily="18" charset="0"/>
            </a:endParaRPr>
          </a:p>
          <a:p>
            <a:pPr algn="just">
              <a:buNone/>
            </a:pPr>
            <a:r>
              <a:rPr lang="ru-RU" sz="1400" b="1" dirty="0" smtClean="0">
                <a:solidFill>
                  <a:schemeClr val="tx1"/>
                </a:solidFill>
                <a:latin typeface="Times New Roman" pitchFamily="18" charset="0"/>
                <a:cs typeface="Times New Roman" pitchFamily="18" charset="0"/>
              </a:rPr>
              <a:t>Укладку конструкций в направлении перекрываемого пролета надлежит выполнять с соблюдением установленных проектом размеров глубины опирания их на опорные конструкции или зазоров между сопрягаемыми  элементами.</a:t>
            </a:r>
          </a:p>
          <a:p>
            <a:pPr algn="just">
              <a:buNone/>
            </a:pPr>
            <a:r>
              <a:rPr lang="ru-RU" sz="1400" b="1" dirty="0" smtClean="0">
                <a:solidFill>
                  <a:schemeClr val="tx1"/>
                </a:solidFill>
                <a:latin typeface="Times New Roman" pitchFamily="18" charset="0"/>
                <a:cs typeface="Times New Roman" pitchFamily="18" charset="0"/>
              </a:rPr>
              <a:t>Установку конструкций в поперечном направлении перекрываемого пролета следует выверять, совмещая риски продольных осей устанавливаемых элементов с рисками осей колонн или рисками разбивочных осей.</a:t>
            </a:r>
          </a:p>
          <a:p>
            <a:pPr algn="just">
              <a:buNone/>
            </a:pPr>
            <a:r>
              <a:rPr lang="ru-RU" sz="1400" b="1" dirty="0" smtClean="0">
                <a:solidFill>
                  <a:schemeClr val="tx1"/>
                </a:solidFill>
                <a:latin typeface="Times New Roman" pitchFamily="18" charset="0"/>
                <a:cs typeface="Times New Roman" pitchFamily="18" charset="0"/>
              </a:rPr>
              <a:t>Ригели, фермы, строительные балки следует укладывать насухо на опорные поверхности несущих конструкций</a:t>
            </a:r>
            <a:r>
              <a:rPr lang="ru-RU" sz="1400" b="1" dirty="0" smtClean="0">
                <a:solidFill>
                  <a:schemeClr val="tx1"/>
                </a:solidFill>
                <a:latin typeface="Times New Roman" pitchFamily="18" charset="0"/>
                <a:cs typeface="Times New Roman" pitchFamily="18" charset="0"/>
              </a:rPr>
              <a:t>.</a:t>
            </a:r>
          </a:p>
          <a:p>
            <a:pPr algn="just">
              <a:buNone/>
            </a:pPr>
            <a:endParaRPr lang="ru-RU" sz="1400" b="1" dirty="0" smtClean="0">
              <a:solidFill>
                <a:schemeClr val="tx1"/>
              </a:solidFill>
              <a:latin typeface="Times New Roman" pitchFamily="18" charset="0"/>
              <a:cs typeface="Times New Roman" pitchFamily="18" charset="0"/>
            </a:endParaRPr>
          </a:p>
          <a:p>
            <a:pPr marL="342900" lvl="0" indent="-342900">
              <a:spcBef>
                <a:spcPct val="20000"/>
              </a:spcBef>
              <a:defRPr/>
            </a:pPr>
            <a:r>
              <a:rPr lang="ru-RU" sz="1400" b="1" dirty="0" smtClean="0">
                <a:solidFill>
                  <a:srgbClr val="7030A0"/>
                </a:solidFill>
                <a:latin typeface="Times New Roman" pitchFamily="18" charset="0"/>
                <a:cs typeface="Times New Roman" pitchFamily="18" charset="0"/>
              </a:rPr>
              <a:t>Допускаемые отклонения: (</a:t>
            </a:r>
            <a:r>
              <a:rPr lang="ru-RU" sz="1400" b="1" dirty="0" err="1" smtClean="0">
                <a:solidFill>
                  <a:srgbClr val="7030A0"/>
                </a:solidFill>
                <a:latin typeface="Times New Roman" pitchFamily="18" charset="0"/>
                <a:cs typeface="Times New Roman" pitchFamily="18" charset="0"/>
              </a:rPr>
              <a:t>СНиП</a:t>
            </a:r>
            <a:r>
              <a:rPr lang="ru-RU" sz="1400" b="1" dirty="0" smtClean="0">
                <a:solidFill>
                  <a:srgbClr val="7030A0"/>
                </a:solidFill>
                <a:latin typeface="Times New Roman" pitchFamily="18" charset="0"/>
                <a:cs typeface="Times New Roman" pitchFamily="18" charset="0"/>
              </a:rPr>
              <a:t> 5.03.37-2005 </a:t>
            </a:r>
            <a:r>
              <a:rPr lang="ru-RU" sz="1400" b="1" dirty="0" err="1" smtClean="0">
                <a:solidFill>
                  <a:srgbClr val="7030A0"/>
                </a:solidFill>
                <a:latin typeface="Times New Roman" pitchFamily="18" charset="0"/>
                <a:cs typeface="Times New Roman" pitchFamily="18" charset="0"/>
              </a:rPr>
              <a:t>пп</a:t>
            </a:r>
            <a:r>
              <a:rPr lang="ru-RU" sz="1400" b="1" dirty="0" smtClean="0">
                <a:solidFill>
                  <a:srgbClr val="7030A0"/>
                </a:solidFill>
                <a:latin typeface="Times New Roman" pitchFamily="18" charset="0"/>
                <a:cs typeface="Times New Roman" pitchFamily="18" charset="0"/>
              </a:rPr>
              <a:t>. 6.1,  табл. 12)</a:t>
            </a:r>
          </a:p>
          <a:p>
            <a:pPr>
              <a:buNone/>
            </a:pPr>
            <a:r>
              <a:rPr lang="ru-RU" sz="1400" b="1" i="1" dirty="0" smtClean="0">
                <a:solidFill>
                  <a:srgbClr val="C00000"/>
                </a:solidFill>
                <a:latin typeface="Times New Roman" pitchFamily="18" charset="0"/>
                <a:cs typeface="Times New Roman" pitchFamily="18" charset="0"/>
              </a:rPr>
              <a:t>1.Совмещение </a:t>
            </a:r>
            <a:r>
              <a:rPr lang="ru-RU" sz="1400" b="1" i="1" dirty="0" smtClean="0">
                <a:solidFill>
                  <a:srgbClr val="C00000"/>
                </a:solidFill>
                <a:latin typeface="Times New Roman" pitchFamily="18" charset="0"/>
                <a:cs typeface="Times New Roman" pitchFamily="18" charset="0"/>
              </a:rPr>
              <a:t>ориентиров (рисок геометрических осей, граней) </a:t>
            </a:r>
          </a:p>
          <a:p>
            <a:pPr>
              <a:buNone/>
            </a:pPr>
            <a:r>
              <a:rPr lang="ru-RU" sz="1400" b="1" i="1" dirty="0" smtClean="0">
                <a:solidFill>
                  <a:srgbClr val="C00000"/>
                </a:solidFill>
                <a:latin typeface="Times New Roman" pitchFamily="18" charset="0"/>
                <a:cs typeface="Times New Roman" pitchFamily="18" charset="0"/>
              </a:rPr>
              <a:t>в нижнем сечении установленных элементов с установочными </a:t>
            </a:r>
          </a:p>
          <a:p>
            <a:pPr>
              <a:buNone/>
            </a:pPr>
            <a:r>
              <a:rPr lang="ru-RU" sz="1400" b="1" i="1" dirty="0" smtClean="0">
                <a:solidFill>
                  <a:srgbClr val="C00000"/>
                </a:solidFill>
                <a:latin typeface="Times New Roman" pitchFamily="18" charset="0"/>
                <a:cs typeface="Times New Roman" pitchFamily="18" charset="0"/>
              </a:rPr>
              <a:t>ориентирами -8 мм.</a:t>
            </a:r>
          </a:p>
          <a:p>
            <a:pPr marL="228600" indent="-228600"/>
            <a:r>
              <a:rPr lang="ru-RU" sz="1400" b="1" i="1" dirty="0" smtClean="0">
                <a:solidFill>
                  <a:srgbClr val="C00000"/>
                </a:solidFill>
                <a:latin typeface="Times New Roman" pitchFamily="18" charset="0"/>
                <a:cs typeface="Times New Roman" pitchFamily="18" charset="0"/>
              </a:rPr>
              <a:t>2.Совмещение ориентиров в верхнем сечении установленных </a:t>
            </a:r>
          </a:p>
          <a:p>
            <a:pPr marL="228600" indent="-228600"/>
            <a:r>
              <a:rPr lang="ru-RU" sz="1400" b="1" i="1" dirty="0" smtClean="0">
                <a:solidFill>
                  <a:srgbClr val="C00000"/>
                </a:solidFill>
                <a:latin typeface="Times New Roman" pitchFamily="18" charset="0"/>
                <a:cs typeface="Times New Roman" pitchFamily="18" charset="0"/>
              </a:rPr>
              <a:t>элементов с установочными ориентирами при высоте элемента </a:t>
            </a:r>
          </a:p>
          <a:p>
            <a:pPr marL="228600" indent="-228600"/>
            <a:r>
              <a:rPr lang="ru-RU" sz="1400" b="1" i="1" dirty="0" smtClean="0">
                <a:solidFill>
                  <a:srgbClr val="C00000"/>
                </a:solidFill>
                <a:latin typeface="Times New Roman" pitchFamily="18" charset="0"/>
                <a:cs typeface="Times New Roman" pitchFamily="18" charset="0"/>
              </a:rPr>
              <a:t>на опоре, м:</a:t>
            </a:r>
          </a:p>
          <a:p>
            <a:pPr>
              <a:buNone/>
            </a:pPr>
            <a:r>
              <a:rPr lang="ru-RU" sz="1400" b="1" i="1" dirty="0" smtClean="0">
                <a:solidFill>
                  <a:srgbClr val="C00000"/>
                </a:solidFill>
                <a:latin typeface="Times New Roman" pitchFamily="18" charset="0"/>
                <a:cs typeface="Times New Roman" pitchFamily="18" charset="0"/>
              </a:rPr>
              <a:t>-до 1-6 мм; -св. 1 до 1,6-8 мм; -св. 1,6 до 2,5-10 мм; -св. 2,5-12 мм.</a:t>
            </a:r>
          </a:p>
          <a:p>
            <a:pPr>
              <a:buNone/>
            </a:pPr>
            <a:r>
              <a:rPr lang="ru-RU" sz="1400" b="1" i="1" dirty="0" smtClean="0">
                <a:solidFill>
                  <a:srgbClr val="C00000"/>
                </a:solidFill>
                <a:latin typeface="Times New Roman" pitchFamily="18" charset="0"/>
                <a:cs typeface="Times New Roman" pitchFamily="18" charset="0"/>
              </a:rPr>
              <a:t>3.Симметричность (половина разности глубины опирания концов </a:t>
            </a:r>
          </a:p>
          <a:p>
            <a:pPr>
              <a:buNone/>
            </a:pPr>
            <a:r>
              <a:rPr lang="ru-RU" sz="1400" b="1" i="1" dirty="0" smtClean="0">
                <a:solidFill>
                  <a:srgbClr val="C00000"/>
                </a:solidFill>
                <a:latin typeface="Times New Roman" pitchFamily="18" charset="0"/>
                <a:cs typeface="Times New Roman" pitchFamily="18" charset="0"/>
              </a:rPr>
              <a:t>элемента) в направлении перекрываемого пролёта при длине </a:t>
            </a:r>
          </a:p>
          <a:p>
            <a:pPr>
              <a:buNone/>
            </a:pPr>
            <a:r>
              <a:rPr lang="ru-RU" sz="1400" b="1" i="1" dirty="0" smtClean="0">
                <a:solidFill>
                  <a:srgbClr val="C00000"/>
                </a:solidFill>
                <a:latin typeface="Times New Roman" pitchFamily="18" charset="0"/>
                <a:cs typeface="Times New Roman" pitchFamily="18" charset="0"/>
              </a:rPr>
              <a:t>элемента, м:</a:t>
            </a:r>
          </a:p>
          <a:p>
            <a:pPr>
              <a:buNone/>
            </a:pPr>
            <a:r>
              <a:rPr lang="ru-RU" sz="1400" b="1" i="1" dirty="0" smtClean="0">
                <a:solidFill>
                  <a:srgbClr val="C00000"/>
                </a:solidFill>
                <a:latin typeface="Times New Roman" pitchFamily="18" charset="0"/>
                <a:cs typeface="Times New Roman" pitchFamily="18" charset="0"/>
              </a:rPr>
              <a:t>-до 4-5 мм; -св. 4 до 8-6 мм; -св. 8 до 16-8 мм; -св. 16 до 25-10 мм;</a:t>
            </a:r>
          </a:p>
          <a:p>
            <a:pPr>
              <a:buNone/>
            </a:pPr>
            <a:r>
              <a:rPr lang="ru-RU" sz="1400" b="1" i="1" dirty="0" smtClean="0">
                <a:solidFill>
                  <a:srgbClr val="C00000"/>
                </a:solidFill>
                <a:latin typeface="Times New Roman" pitchFamily="18" charset="0"/>
                <a:cs typeface="Times New Roman" pitchFamily="18" charset="0"/>
              </a:rPr>
              <a:t>4.Расстояние между осями верхних поясов ферм и балок в середине </a:t>
            </a:r>
          </a:p>
          <a:p>
            <a:pPr>
              <a:buNone/>
            </a:pPr>
            <a:r>
              <a:rPr lang="ru-RU" sz="1400" b="1" i="1" dirty="0" smtClean="0">
                <a:solidFill>
                  <a:srgbClr val="C00000"/>
                </a:solidFill>
                <a:latin typeface="Times New Roman" pitchFamily="18" charset="0"/>
                <a:cs typeface="Times New Roman" pitchFamily="18" charset="0"/>
              </a:rPr>
              <a:t>пролёта-60 мм.</a:t>
            </a:r>
          </a:p>
          <a:p>
            <a:pPr>
              <a:buNone/>
            </a:pPr>
            <a:r>
              <a:rPr lang="ru-RU" sz="1400" b="1" dirty="0" smtClean="0">
                <a:solidFill>
                  <a:srgbClr val="7030A0"/>
                </a:solidFill>
                <a:latin typeface="Times New Roman" pitchFamily="18" charset="0"/>
                <a:cs typeface="Times New Roman" pitchFamily="18" charset="0"/>
              </a:rPr>
              <a:t>Поверхности смежных плит перекрытий вдоль шва со стороны</a:t>
            </a:r>
          </a:p>
          <a:p>
            <a:pPr>
              <a:buNone/>
            </a:pPr>
            <a:r>
              <a:rPr lang="ru-RU" sz="1400" b="1" dirty="0" smtClean="0">
                <a:solidFill>
                  <a:srgbClr val="7030A0"/>
                </a:solidFill>
                <a:latin typeface="Times New Roman" pitchFamily="18" charset="0"/>
                <a:cs typeface="Times New Roman" pitchFamily="18" charset="0"/>
              </a:rPr>
              <a:t> потолка должны быть совмещены.</a:t>
            </a:r>
          </a:p>
          <a:p>
            <a:pPr algn="just">
              <a:buNone/>
            </a:pPr>
            <a:endParaRPr lang="ru-RU" sz="1400" b="1" dirty="0" smtClean="0">
              <a:solidFill>
                <a:srgbClr val="7030A0"/>
              </a:solidFill>
              <a:latin typeface="Times New Roman" pitchFamily="18" charset="0"/>
              <a:cs typeface="Times New Roman" pitchFamily="18" charset="0"/>
            </a:endParaRPr>
          </a:p>
        </p:txBody>
      </p:sp>
      <p:pic>
        <p:nvPicPr>
          <p:cNvPr id="3" name="Picture 1"/>
          <p:cNvPicPr>
            <a:picLocks noChangeAspect="1" noChangeArrowheads="1"/>
          </p:cNvPicPr>
          <p:nvPr/>
        </p:nvPicPr>
        <p:blipFill>
          <a:blip r:embed="rId2" cstate="print">
            <a:lum bright="-10000" contrast="40000"/>
          </a:blip>
          <a:srcRect/>
          <a:stretch>
            <a:fillRect/>
          </a:stretch>
        </p:blipFill>
        <p:spPr bwMode="auto">
          <a:xfrm>
            <a:off x="5508104" y="2492896"/>
            <a:ext cx="3635896" cy="3888431"/>
          </a:xfrm>
          <a:prstGeom prst="rect">
            <a:avLst/>
          </a:prstGeom>
          <a:noFill/>
        </p:spPr>
      </p:pic>
    </p:spTree>
    <p:extLst>
      <p:ext uri="{BB962C8B-B14F-4D97-AF65-F5344CB8AC3E}">
        <p14:creationId xmlns:p14="http://schemas.microsoft.com/office/powerpoint/2010/main" val="23746668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одзаголовок 2"/>
          <p:cNvSpPr txBox="1">
            <a:spLocks/>
          </p:cNvSpPr>
          <p:nvPr/>
        </p:nvSpPr>
        <p:spPr>
          <a:xfrm>
            <a:off x="0" y="0"/>
            <a:ext cx="9144000" cy="6858000"/>
          </a:xfrm>
          <a:prstGeom prst="rect">
            <a:avLst/>
          </a:prstGeom>
        </p:spPr>
        <p:txBody>
          <a:bodyPr>
            <a:no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None/>
            </a:pPr>
            <a:r>
              <a:rPr lang="ru-RU" sz="2400" dirty="0" smtClean="0">
                <a:solidFill>
                  <a:schemeClr val="tx1"/>
                </a:solidFill>
                <a:latin typeface="Times New Roman" pitchFamily="18" charset="0"/>
                <a:cs typeface="Times New Roman" pitchFamily="18" charset="0"/>
              </a:rPr>
              <a:t>	</a:t>
            </a:r>
            <a:r>
              <a:rPr lang="ru-RU" sz="1600" b="1" dirty="0" smtClean="0">
                <a:solidFill>
                  <a:srgbClr val="C00000"/>
                </a:solidFill>
                <a:latin typeface="Times New Roman" pitchFamily="18" charset="0"/>
                <a:cs typeface="Times New Roman" pitchFamily="18" charset="0"/>
              </a:rPr>
              <a:t> Монтаж плит перекрытий</a:t>
            </a:r>
          </a:p>
          <a:p>
            <a:pPr algn="just"/>
            <a:r>
              <a:rPr lang="ru-RU" sz="1400" dirty="0" smtClean="0">
                <a:solidFill>
                  <a:schemeClr val="tx1"/>
                </a:solidFill>
                <a:latin typeface="Times New Roman" pitchFamily="18" charset="0"/>
                <a:cs typeface="Times New Roman" pitchFamily="18" charset="0"/>
              </a:rPr>
              <a:t>В первую очередь должны устанавливаться и закрепляться с помощью сварки межколонные (связевые) плиты а затем рядовые плиты.</a:t>
            </a:r>
          </a:p>
          <a:p>
            <a:pPr algn="just"/>
            <a:r>
              <a:rPr lang="ru-RU" sz="1400" dirty="0" smtClean="0">
                <a:solidFill>
                  <a:schemeClr val="tx1"/>
                </a:solidFill>
                <a:latin typeface="Times New Roman" pitchFamily="18" charset="0"/>
                <a:cs typeface="Times New Roman" pitchFamily="18" charset="0"/>
              </a:rPr>
              <a:t>Укладку плит в направлении перекрываемого пролета надлежит выполнять с соблюдением установленных проектом размеров глубины </a:t>
            </a:r>
            <a:r>
              <a:rPr lang="ru-RU" sz="1400" dirty="0" err="1" smtClean="0">
                <a:solidFill>
                  <a:schemeClr val="tx1"/>
                </a:solidFill>
                <a:latin typeface="Times New Roman" pitchFamily="18" charset="0"/>
                <a:cs typeface="Times New Roman" pitchFamily="18" charset="0"/>
              </a:rPr>
              <a:t>опирания</a:t>
            </a:r>
            <a:r>
              <a:rPr lang="ru-RU" sz="1400" dirty="0" smtClean="0">
                <a:solidFill>
                  <a:schemeClr val="tx1"/>
                </a:solidFill>
                <a:latin typeface="Times New Roman" pitchFamily="18" charset="0"/>
                <a:cs typeface="Times New Roman" pitchFamily="18" charset="0"/>
              </a:rPr>
              <a:t> их на опорные конструкции или зазоров между сопрягаемыми элементами. Установку плит в поперечном направлении перекрываемого пролета следует выполнять по разметке, определяющей их проектное положение.</a:t>
            </a:r>
          </a:p>
          <a:p>
            <a:pPr algn="just"/>
            <a:r>
              <a:rPr lang="ru-RU" sz="1400" dirty="0" smtClean="0">
                <a:solidFill>
                  <a:schemeClr val="tx1"/>
                </a:solidFill>
                <a:latin typeface="Times New Roman" pitchFamily="18" charset="0"/>
                <a:cs typeface="Times New Roman" pitchFamily="18" charset="0"/>
              </a:rPr>
              <a:t>Плиты перекрытий по фермам (балкам) укладывают насухо на опорные поверхности несущих конструкций.</a:t>
            </a:r>
          </a:p>
          <a:p>
            <a:pPr algn="just"/>
            <a:r>
              <a:rPr lang="ru-RU" sz="1400" dirty="0" smtClean="0">
                <a:solidFill>
                  <a:schemeClr val="tx1"/>
                </a:solidFill>
                <a:latin typeface="Times New Roman" pitchFamily="18" charset="0"/>
                <a:cs typeface="Times New Roman" pitchFamily="18" charset="0"/>
              </a:rPr>
              <a:t>Плиты перекрытий необходимо укладывать на слой раствора толщиной не более 20 мм, совмещая поверхности смежных плит вдоль шва со стороны потолка.</a:t>
            </a:r>
          </a:p>
          <a:p>
            <a:pPr algn="just"/>
            <a:r>
              <a:rPr lang="ru-RU" sz="1400" dirty="0" smtClean="0">
                <a:solidFill>
                  <a:schemeClr val="tx1"/>
                </a:solidFill>
                <a:latin typeface="Times New Roman" pitchFamily="18" charset="0"/>
                <a:cs typeface="Times New Roman" pitchFamily="18" charset="0"/>
              </a:rPr>
              <a:t>Поверхности смежных плит перекрытий вдоль шва со стороны потолка должны быть совмещены.</a:t>
            </a:r>
          </a:p>
          <a:p>
            <a:pPr marL="342900" indent="-342900">
              <a:buClrTx/>
              <a:buSzTx/>
              <a:defRPr/>
            </a:pPr>
            <a:r>
              <a:rPr lang="ru-RU" sz="1600" dirty="0" smtClean="0">
                <a:solidFill>
                  <a:srgbClr val="7030A0"/>
                </a:solidFill>
                <a:latin typeface="Times New Roman" pitchFamily="18" charset="0"/>
                <a:cs typeface="Times New Roman" pitchFamily="18" charset="0"/>
              </a:rPr>
              <a:t>Допускаемые отклонения: (СНиП 5.03.37-2005 </a:t>
            </a:r>
            <a:r>
              <a:rPr lang="ru-RU" sz="1600" dirty="0" err="1" smtClean="0">
                <a:solidFill>
                  <a:srgbClr val="7030A0"/>
                </a:solidFill>
                <a:latin typeface="Times New Roman" pitchFamily="18" charset="0"/>
                <a:cs typeface="Times New Roman" pitchFamily="18" charset="0"/>
              </a:rPr>
              <a:t>пп</a:t>
            </a:r>
            <a:r>
              <a:rPr lang="ru-RU" sz="1600" dirty="0" smtClean="0">
                <a:solidFill>
                  <a:srgbClr val="7030A0"/>
                </a:solidFill>
                <a:latin typeface="Times New Roman" pitchFamily="18" charset="0"/>
                <a:cs typeface="Times New Roman" pitchFamily="18" charset="0"/>
              </a:rPr>
              <a:t>. 6.1,  табл. 12)</a:t>
            </a:r>
            <a:endParaRPr lang="ru-RU" sz="1600" b="1" i="1" dirty="0" smtClean="0">
              <a:solidFill>
                <a:srgbClr val="7030A0"/>
              </a:solidFill>
              <a:latin typeface="Times New Roman" pitchFamily="18" charset="0"/>
              <a:cs typeface="Times New Roman" pitchFamily="18" charset="0"/>
            </a:endParaRPr>
          </a:p>
          <a:p>
            <a:pPr marL="265176" indent="-228600" algn="just">
              <a:spcBef>
                <a:spcPts val="0"/>
              </a:spcBef>
              <a:spcAft>
                <a:spcPts val="0"/>
              </a:spcAft>
            </a:pPr>
            <a:r>
              <a:rPr lang="ru-RU" sz="1400" b="1" i="1" dirty="0" smtClean="0">
                <a:solidFill>
                  <a:srgbClr val="C00000"/>
                </a:solidFill>
                <a:latin typeface="Times New Roman" pitchFamily="18" charset="0"/>
                <a:cs typeface="Times New Roman" pitchFamily="18" charset="0"/>
              </a:rPr>
              <a:t>1.Разность отметок лицевых поверхностей двух смежных </a:t>
            </a:r>
          </a:p>
          <a:p>
            <a:pPr marL="265176" indent="-228600" algn="just">
              <a:spcBef>
                <a:spcPts val="0"/>
              </a:spcBef>
              <a:spcAft>
                <a:spcPts val="0"/>
              </a:spcAft>
            </a:pPr>
            <a:r>
              <a:rPr lang="ru-RU" sz="1400" b="1" i="1" dirty="0" err="1" smtClean="0">
                <a:solidFill>
                  <a:srgbClr val="C00000"/>
                </a:solidFill>
                <a:latin typeface="Times New Roman" pitchFamily="18" charset="0"/>
                <a:cs typeface="Times New Roman" pitchFamily="18" charset="0"/>
              </a:rPr>
              <a:t>непреднапряжённых</a:t>
            </a:r>
            <a:r>
              <a:rPr lang="ru-RU" sz="1400" b="1" i="1" dirty="0" smtClean="0">
                <a:solidFill>
                  <a:srgbClr val="C00000"/>
                </a:solidFill>
                <a:latin typeface="Times New Roman" pitchFamily="18" charset="0"/>
                <a:cs typeface="Times New Roman" pitchFamily="18" charset="0"/>
              </a:rPr>
              <a:t> панелей (плит) </a:t>
            </a:r>
          </a:p>
          <a:p>
            <a:pPr marL="265176" indent="-228600" algn="just">
              <a:spcBef>
                <a:spcPts val="0"/>
              </a:spcBef>
              <a:spcAft>
                <a:spcPts val="0"/>
              </a:spcAft>
            </a:pPr>
            <a:r>
              <a:rPr lang="ru-RU" sz="1400" b="1" i="1" dirty="0" smtClean="0">
                <a:solidFill>
                  <a:srgbClr val="C00000"/>
                </a:solidFill>
                <a:latin typeface="Times New Roman" pitchFamily="18" charset="0"/>
                <a:cs typeface="Times New Roman" pitchFamily="18" charset="0"/>
              </a:rPr>
              <a:t>перекрытий в шве при длине плит, м:</a:t>
            </a:r>
          </a:p>
          <a:p>
            <a:pPr algn="just">
              <a:spcBef>
                <a:spcPts val="0"/>
              </a:spcBef>
              <a:spcAft>
                <a:spcPts val="0"/>
              </a:spcAft>
            </a:pPr>
            <a:r>
              <a:rPr lang="ru-RU" sz="1400" b="1" i="1" dirty="0" smtClean="0">
                <a:solidFill>
                  <a:srgbClr val="C00000"/>
                </a:solidFill>
                <a:latin typeface="Times New Roman" pitchFamily="18" charset="0"/>
                <a:cs typeface="Times New Roman" pitchFamily="18" charset="0"/>
              </a:rPr>
              <a:t>-до 4 - 8 мм;</a:t>
            </a:r>
          </a:p>
          <a:p>
            <a:pPr algn="just">
              <a:spcBef>
                <a:spcPts val="0"/>
              </a:spcBef>
              <a:spcAft>
                <a:spcPts val="0"/>
              </a:spcAft>
            </a:pPr>
            <a:r>
              <a:rPr lang="ru-RU" sz="1400" b="1" i="1" dirty="0" smtClean="0">
                <a:solidFill>
                  <a:srgbClr val="C00000"/>
                </a:solidFill>
                <a:latin typeface="Times New Roman" pitchFamily="18" charset="0"/>
                <a:cs typeface="Times New Roman" pitchFamily="18" charset="0"/>
              </a:rPr>
              <a:t>-св. 4 до 8 - 10 мм;</a:t>
            </a:r>
          </a:p>
          <a:p>
            <a:pPr algn="just">
              <a:spcBef>
                <a:spcPts val="0"/>
              </a:spcBef>
              <a:spcAft>
                <a:spcPts val="0"/>
              </a:spcAft>
            </a:pPr>
            <a:r>
              <a:rPr lang="ru-RU" sz="1400" b="1" i="1" dirty="0" smtClean="0">
                <a:solidFill>
                  <a:srgbClr val="C00000"/>
                </a:solidFill>
                <a:latin typeface="Times New Roman" pitchFamily="18" charset="0"/>
                <a:cs typeface="Times New Roman" pitchFamily="18" charset="0"/>
              </a:rPr>
              <a:t>-св. 8 до 16 - 12 мм.</a:t>
            </a:r>
          </a:p>
          <a:p>
            <a:pPr algn="just">
              <a:spcBef>
                <a:spcPts val="0"/>
              </a:spcBef>
              <a:spcAft>
                <a:spcPts val="0"/>
              </a:spcAft>
            </a:pPr>
            <a:r>
              <a:rPr lang="ru-RU" sz="1400" b="1" i="1" dirty="0" smtClean="0">
                <a:solidFill>
                  <a:srgbClr val="C00000"/>
                </a:solidFill>
                <a:latin typeface="Times New Roman" pitchFamily="18" charset="0"/>
                <a:cs typeface="Times New Roman" pitchFamily="18" charset="0"/>
              </a:rPr>
              <a:t>2.От симметричности (половина разности глубины </a:t>
            </a:r>
            <a:r>
              <a:rPr lang="ru-RU" sz="1400" b="1" i="1" dirty="0" err="1" smtClean="0">
                <a:solidFill>
                  <a:srgbClr val="C00000"/>
                </a:solidFill>
                <a:latin typeface="Times New Roman" pitchFamily="18" charset="0"/>
                <a:cs typeface="Times New Roman" pitchFamily="18" charset="0"/>
              </a:rPr>
              <a:t>опирания</a:t>
            </a:r>
            <a:endParaRPr lang="ru-RU" sz="1400" b="1" i="1" dirty="0" smtClean="0">
              <a:solidFill>
                <a:srgbClr val="C00000"/>
              </a:solidFill>
              <a:latin typeface="Times New Roman" pitchFamily="18" charset="0"/>
              <a:cs typeface="Times New Roman" pitchFamily="18" charset="0"/>
            </a:endParaRPr>
          </a:p>
          <a:p>
            <a:pPr algn="just">
              <a:spcBef>
                <a:spcPts val="0"/>
              </a:spcBef>
              <a:spcAft>
                <a:spcPts val="0"/>
              </a:spcAft>
            </a:pPr>
            <a:r>
              <a:rPr lang="ru-RU" sz="1400" b="1" i="1" dirty="0" smtClean="0">
                <a:solidFill>
                  <a:srgbClr val="C00000"/>
                </a:solidFill>
                <a:latin typeface="Times New Roman" pitchFamily="18" charset="0"/>
                <a:cs typeface="Times New Roman" pitchFamily="18" charset="0"/>
              </a:rPr>
              <a:t>концов элемента) при установке плит в направлении </a:t>
            </a:r>
          </a:p>
          <a:p>
            <a:pPr algn="just">
              <a:spcBef>
                <a:spcPts val="0"/>
              </a:spcBef>
              <a:spcAft>
                <a:spcPts val="0"/>
              </a:spcAft>
            </a:pPr>
            <a:r>
              <a:rPr lang="ru-RU" sz="1400" b="1" i="1" dirty="0" smtClean="0">
                <a:solidFill>
                  <a:srgbClr val="C00000"/>
                </a:solidFill>
                <a:latin typeface="Times New Roman" pitchFamily="18" charset="0"/>
                <a:cs typeface="Times New Roman" pitchFamily="18" charset="0"/>
              </a:rPr>
              <a:t>перекрываемого пролета при длине элемента, м:</a:t>
            </a:r>
          </a:p>
          <a:p>
            <a:pPr algn="just">
              <a:spcBef>
                <a:spcPts val="0"/>
              </a:spcBef>
              <a:spcAft>
                <a:spcPts val="0"/>
              </a:spcAft>
            </a:pPr>
            <a:r>
              <a:rPr lang="ru-RU" sz="1400" b="1" i="1" dirty="0" smtClean="0">
                <a:solidFill>
                  <a:srgbClr val="C00000"/>
                </a:solidFill>
                <a:latin typeface="Times New Roman" pitchFamily="18" charset="0"/>
                <a:cs typeface="Times New Roman" pitchFamily="18" charset="0"/>
              </a:rPr>
              <a:t>-до 4 - 5 мм; -св. 4 до 8 - 6 мм; -св. 8 до 16 - 8 мм; </a:t>
            </a:r>
          </a:p>
          <a:p>
            <a:pPr algn="just">
              <a:spcBef>
                <a:spcPts val="0"/>
              </a:spcBef>
              <a:spcAft>
                <a:spcPts val="0"/>
              </a:spcAft>
            </a:pPr>
            <a:r>
              <a:rPr lang="ru-RU" sz="1400" b="1" i="1" dirty="0" smtClean="0">
                <a:solidFill>
                  <a:srgbClr val="C00000"/>
                </a:solidFill>
                <a:latin typeface="Times New Roman" pitchFamily="18" charset="0"/>
                <a:cs typeface="Times New Roman" pitchFamily="18" charset="0"/>
              </a:rPr>
              <a:t>-св. 16 до 25 - 10 мм.</a:t>
            </a:r>
          </a:p>
          <a:p>
            <a:pPr algn="just">
              <a:spcBef>
                <a:spcPts val="0"/>
              </a:spcBef>
              <a:spcAft>
                <a:spcPts val="0"/>
              </a:spcAft>
            </a:pPr>
            <a:r>
              <a:rPr lang="ru-RU" sz="1400" b="1" i="1" dirty="0" smtClean="0">
                <a:solidFill>
                  <a:srgbClr val="C00000"/>
                </a:solidFill>
                <a:latin typeface="Times New Roman" pitchFamily="18" charset="0"/>
                <a:cs typeface="Times New Roman" pitchFamily="18" charset="0"/>
              </a:rPr>
              <a:t>3.Толщина слоя раствора под плитами перекрытий должна </a:t>
            </a:r>
          </a:p>
          <a:p>
            <a:pPr algn="just">
              <a:spcBef>
                <a:spcPts val="0"/>
              </a:spcBef>
              <a:spcAft>
                <a:spcPts val="0"/>
              </a:spcAft>
            </a:pPr>
            <a:r>
              <a:rPr lang="ru-RU" sz="1400" b="1" i="1" dirty="0" smtClean="0">
                <a:solidFill>
                  <a:srgbClr val="C00000"/>
                </a:solidFill>
                <a:latin typeface="Times New Roman" pitchFamily="18" charset="0"/>
                <a:cs typeface="Times New Roman" pitchFamily="18" charset="0"/>
              </a:rPr>
              <a:t>быть не более 20 мм.</a:t>
            </a:r>
          </a:p>
          <a:p>
            <a:pPr algn="just">
              <a:spcBef>
                <a:spcPts val="0"/>
              </a:spcBef>
              <a:spcAft>
                <a:spcPts val="0"/>
              </a:spcAft>
            </a:pPr>
            <a:r>
              <a:rPr lang="ru-RU" sz="1400" b="1" i="1" dirty="0" smtClean="0">
                <a:solidFill>
                  <a:srgbClr val="C00000"/>
                </a:solidFill>
                <a:latin typeface="Times New Roman" pitchFamily="18" charset="0"/>
                <a:cs typeface="Times New Roman" pitchFamily="18" charset="0"/>
              </a:rPr>
              <a:t>4.Марка раствора - по проекту, подвижность - 5-7 см.</a:t>
            </a:r>
          </a:p>
          <a:p>
            <a:pPr algn="just">
              <a:spcBef>
                <a:spcPts val="0"/>
              </a:spcBef>
              <a:spcAft>
                <a:spcPts val="0"/>
              </a:spcAft>
            </a:pPr>
            <a:r>
              <a:rPr lang="ru-RU" sz="1400" b="1" dirty="0" smtClean="0">
                <a:solidFill>
                  <a:srgbClr val="7030A0"/>
                </a:solidFill>
                <a:latin typeface="Times New Roman" pitchFamily="18" charset="0"/>
                <a:cs typeface="Times New Roman" pitchFamily="18" charset="0"/>
              </a:rPr>
              <a:t>Глубина </a:t>
            </a:r>
            <a:r>
              <a:rPr lang="ru-RU" sz="1400" b="1" dirty="0" err="1" smtClean="0">
                <a:solidFill>
                  <a:srgbClr val="7030A0"/>
                </a:solidFill>
                <a:latin typeface="Times New Roman" pitchFamily="18" charset="0"/>
                <a:cs typeface="Times New Roman" pitchFamily="18" charset="0"/>
              </a:rPr>
              <a:t>опирания</a:t>
            </a:r>
            <a:r>
              <a:rPr lang="ru-RU" sz="1400" b="1" dirty="0" smtClean="0">
                <a:solidFill>
                  <a:srgbClr val="7030A0"/>
                </a:solidFill>
                <a:latin typeface="Times New Roman" pitchFamily="18" charset="0"/>
                <a:cs typeface="Times New Roman" pitchFamily="18" charset="0"/>
              </a:rPr>
              <a:t> плит - по проекту.</a:t>
            </a:r>
          </a:p>
          <a:p>
            <a:pPr>
              <a:spcBef>
                <a:spcPts val="0"/>
              </a:spcBef>
              <a:spcAft>
                <a:spcPts val="0"/>
              </a:spcAft>
            </a:pPr>
            <a:endParaRPr lang="ru-RU" sz="1300" b="1" i="1" dirty="0">
              <a:solidFill>
                <a:srgbClr val="C00000"/>
              </a:solidFill>
              <a:latin typeface="Times New Roman" pitchFamily="18" charset="0"/>
              <a:cs typeface="Times New Roman" pitchFamily="18" charset="0"/>
            </a:endParaRPr>
          </a:p>
        </p:txBody>
      </p:sp>
      <p:pic>
        <p:nvPicPr>
          <p:cNvPr id="3" name="Рисунок 2"/>
          <p:cNvPicPr>
            <a:picLocks noChangeAspect="1"/>
          </p:cNvPicPr>
          <p:nvPr/>
        </p:nvPicPr>
        <p:blipFill rotWithShape="1">
          <a:blip r:embed="rId2"/>
          <a:srcRect l="12643" t="2815"/>
          <a:stretch/>
        </p:blipFill>
        <p:spPr>
          <a:xfrm>
            <a:off x="5292080" y="3284984"/>
            <a:ext cx="3851920" cy="3573016"/>
          </a:xfrm>
          <a:prstGeom prst="rect">
            <a:avLst/>
          </a:prstGeom>
        </p:spPr>
      </p:pic>
    </p:spTree>
    <p:extLst>
      <p:ext uri="{BB962C8B-B14F-4D97-AF65-F5344CB8AC3E}">
        <p14:creationId xmlns:p14="http://schemas.microsoft.com/office/powerpoint/2010/main" val="22956954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одзаголовок 2"/>
          <p:cNvSpPr txBox="1">
            <a:spLocks/>
          </p:cNvSpPr>
          <p:nvPr/>
        </p:nvSpPr>
        <p:spPr>
          <a:xfrm>
            <a:off x="0" y="0"/>
            <a:ext cx="9144000" cy="6858000"/>
          </a:xfrm>
          <a:prstGeom prst="rect">
            <a:avLst/>
          </a:prstGeom>
        </p:spPr>
        <p:txBody>
          <a:bodyPr>
            <a:no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just">
              <a:buNone/>
            </a:pPr>
            <a:r>
              <a:rPr lang="ru-RU" sz="2400" dirty="0" smtClean="0">
                <a:solidFill>
                  <a:schemeClr val="tx1"/>
                </a:solidFill>
                <a:latin typeface="Times New Roman" pitchFamily="18" charset="0"/>
                <a:cs typeface="Times New Roman" pitchFamily="18" charset="0"/>
              </a:rPr>
              <a:t>	</a:t>
            </a:r>
            <a:r>
              <a:rPr lang="ru-RU" sz="1600" b="1" i="1" dirty="0" smtClean="0">
                <a:solidFill>
                  <a:schemeClr val="tx1"/>
                </a:solidFill>
                <a:latin typeface="Times New Roman" pitchFamily="18" charset="0"/>
                <a:cs typeface="Times New Roman" pitchFamily="18" charset="0"/>
              </a:rPr>
              <a:t>                                              </a:t>
            </a:r>
            <a:r>
              <a:rPr lang="ru-RU" sz="1600" b="1" dirty="0" smtClean="0">
                <a:solidFill>
                  <a:srgbClr val="C00000"/>
                </a:solidFill>
                <a:latin typeface="Times New Roman" pitchFamily="18" charset="0"/>
                <a:cs typeface="Times New Roman" pitchFamily="18" charset="0"/>
              </a:rPr>
              <a:t>Монтаж лестничных маршей и площадок</a:t>
            </a:r>
          </a:p>
          <a:p>
            <a:pPr algn="just"/>
            <a:r>
              <a:rPr lang="ru-RU" sz="1600" b="1" dirty="0" smtClean="0">
                <a:solidFill>
                  <a:schemeClr val="tx1"/>
                </a:solidFill>
                <a:latin typeface="Times New Roman" pitchFamily="18" charset="0"/>
                <a:cs typeface="Times New Roman" pitchFamily="18" charset="0"/>
              </a:rPr>
              <a:t>С целью обеспечения устойчивости лестничной клетки и связи </a:t>
            </a:r>
            <a:r>
              <a:rPr lang="en-US" sz="1600" b="1" dirty="0" smtClean="0">
                <a:solidFill>
                  <a:schemeClr val="tx1"/>
                </a:solidFill>
                <a:latin typeface="Times New Roman" pitchFamily="18" charset="0"/>
                <a:cs typeface="Times New Roman" pitchFamily="18" charset="0"/>
              </a:rPr>
              <a:t>e</a:t>
            </a:r>
            <a:r>
              <a:rPr lang="ru-RU" sz="1600" b="1" dirty="0" smtClean="0">
                <a:solidFill>
                  <a:schemeClr val="tx1"/>
                </a:solidFill>
                <a:latin typeface="Times New Roman" pitchFamily="18" charset="0"/>
                <a:cs typeface="Times New Roman" pitchFamily="18" charset="0"/>
              </a:rPr>
              <a:t>ё с  диском перекрытия монтаж лестничных маршей разрешается производить только после полного заполнения смежных пролетов плитами перекрытия.</a:t>
            </a:r>
          </a:p>
          <a:p>
            <a:pPr algn="just"/>
            <a:r>
              <a:rPr lang="ru-RU" sz="1600" b="1" dirty="0" smtClean="0">
                <a:solidFill>
                  <a:schemeClr val="tx1"/>
                </a:solidFill>
                <a:latin typeface="Times New Roman" pitchFamily="18" charset="0"/>
                <a:cs typeface="Times New Roman" pitchFamily="18" charset="0"/>
              </a:rPr>
              <a:t>Перед подъемом каждого лестничного марша необходимо проверить соответствие его проектной марке, очистить опорные поверхности ригелей, диафрагм жесткости и лестничных маршей от мусора, грязи, снега и наледи.</a:t>
            </a:r>
          </a:p>
          <a:p>
            <a:pPr algn="just"/>
            <a:r>
              <a:rPr lang="ru-RU" sz="1600" b="1" dirty="0" smtClean="0">
                <a:solidFill>
                  <a:schemeClr val="tx1"/>
                </a:solidFill>
                <a:latin typeface="Times New Roman" pitchFamily="18" charset="0"/>
                <a:cs typeface="Times New Roman" pitchFamily="18" charset="0"/>
              </a:rPr>
              <a:t>Лестничные марши подают к месту установки в проектном положении и укладывают на слой цементного раствора толщиной до 30 мм. Марка раствора должна быть указана в проекте. Подвижность раствора должна составлять 5-7 мм.</a:t>
            </a:r>
          </a:p>
          <a:p>
            <a:pPr marL="342900" indent="-342900">
              <a:buClrTx/>
              <a:buSzTx/>
              <a:defRPr/>
            </a:pPr>
            <a:r>
              <a:rPr lang="ru-RU" sz="1600" b="1" dirty="0" smtClean="0">
                <a:solidFill>
                  <a:srgbClr val="7030A0"/>
                </a:solidFill>
                <a:latin typeface="Times New Roman" pitchFamily="18" charset="0"/>
                <a:cs typeface="Times New Roman" pitchFamily="18" charset="0"/>
              </a:rPr>
              <a:t>Допускаемые отклонения: (СНиП 5.03.37-2005 </a:t>
            </a:r>
            <a:r>
              <a:rPr lang="ru-RU" sz="1600" b="1" dirty="0" err="1" smtClean="0">
                <a:solidFill>
                  <a:srgbClr val="7030A0"/>
                </a:solidFill>
                <a:latin typeface="Times New Roman" pitchFamily="18" charset="0"/>
                <a:cs typeface="Times New Roman" pitchFamily="18" charset="0"/>
              </a:rPr>
              <a:t>пп</a:t>
            </a:r>
            <a:r>
              <a:rPr lang="ru-RU" sz="1600" b="1" dirty="0" smtClean="0">
                <a:solidFill>
                  <a:srgbClr val="7030A0"/>
                </a:solidFill>
                <a:latin typeface="Times New Roman" pitchFamily="18" charset="0"/>
                <a:cs typeface="Times New Roman" pitchFamily="18" charset="0"/>
              </a:rPr>
              <a:t>. 6.1,  табл. 12)</a:t>
            </a:r>
          </a:p>
          <a:p>
            <a:pPr marL="45720" indent="0" algn="just">
              <a:spcBef>
                <a:spcPts val="0"/>
              </a:spcBef>
              <a:spcAft>
                <a:spcPts val="0"/>
              </a:spcAft>
              <a:buNone/>
            </a:pPr>
            <a:r>
              <a:rPr lang="ru-RU" sz="1600" b="1" i="1" dirty="0" smtClean="0">
                <a:solidFill>
                  <a:srgbClr val="C00000"/>
                </a:solidFill>
                <a:latin typeface="Times New Roman" pitchFamily="18" charset="0"/>
                <a:cs typeface="Times New Roman" pitchFamily="18" charset="0"/>
              </a:rPr>
              <a:t>1.Ступени от горизонтали - 2 мм.</a:t>
            </a:r>
          </a:p>
          <a:p>
            <a:pPr marL="45720" indent="0" algn="just">
              <a:spcBef>
                <a:spcPts val="0"/>
              </a:spcBef>
              <a:spcAft>
                <a:spcPts val="0"/>
              </a:spcAft>
              <a:buNone/>
            </a:pPr>
            <a:r>
              <a:rPr lang="ru-RU" sz="1600" b="1" i="1" dirty="0" smtClean="0">
                <a:solidFill>
                  <a:srgbClr val="C00000"/>
                </a:solidFill>
                <a:latin typeface="Times New Roman" pitchFamily="18" charset="0"/>
                <a:cs typeface="Times New Roman" pitchFamily="18" charset="0"/>
              </a:rPr>
              <a:t>2.Защитные решётки от вертикали - 3 мм.</a:t>
            </a:r>
          </a:p>
          <a:p>
            <a:pPr marL="45720" indent="0" algn="just">
              <a:spcBef>
                <a:spcPts val="0"/>
              </a:spcBef>
              <a:spcAft>
                <a:spcPts val="0"/>
              </a:spcAft>
              <a:buNone/>
            </a:pPr>
            <a:r>
              <a:rPr lang="ru-RU" sz="1600" b="1" i="1" dirty="0" smtClean="0">
                <a:solidFill>
                  <a:srgbClr val="C00000"/>
                </a:solidFill>
                <a:latin typeface="Times New Roman" pitchFamily="18" charset="0"/>
                <a:cs typeface="Times New Roman" pitchFamily="18" charset="0"/>
              </a:rPr>
              <a:t>3.Отметки верха лестничной площадки </a:t>
            </a:r>
          </a:p>
          <a:p>
            <a:pPr marL="45720" indent="0" algn="just">
              <a:spcBef>
                <a:spcPts val="0"/>
              </a:spcBef>
              <a:spcAft>
                <a:spcPts val="0"/>
              </a:spcAft>
              <a:buNone/>
            </a:pPr>
            <a:r>
              <a:rPr lang="ru-RU" sz="1600" b="1" i="1" dirty="0" smtClean="0">
                <a:solidFill>
                  <a:srgbClr val="C00000"/>
                </a:solidFill>
                <a:latin typeface="Times New Roman" pitchFamily="18" charset="0"/>
                <a:cs typeface="Times New Roman" pitchFamily="18" charset="0"/>
              </a:rPr>
              <a:t>от проектной - 5 мм.</a:t>
            </a:r>
          </a:p>
          <a:p>
            <a:pPr marL="45720" indent="0" algn="just">
              <a:spcBef>
                <a:spcPts val="0"/>
              </a:spcBef>
              <a:spcAft>
                <a:spcPts val="0"/>
              </a:spcAft>
              <a:buNone/>
            </a:pPr>
            <a:r>
              <a:rPr lang="ru-RU" sz="1600" b="1" i="1" dirty="0" smtClean="0">
                <a:solidFill>
                  <a:srgbClr val="C00000"/>
                </a:solidFill>
                <a:latin typeface="Times New Roman" pitchFamily="18" charset="0"/>
                <a:cs typeface="Times New Roman" pitchFamily="18" charset="0"/>
              </a:rPr>
              <a:t>4.Площадки лестниц от горизонтали - 5 мм.</a:t>
            </a:r>
          </a:p>
          <a:p>
            <a:pPr marL="45720" indent="0" algn="just">
              <a:spcBef>
                <a:spcPts val="0"/>
              </a:spcBef>
              <a:spcAft>
                <a:spcPts val="0"/>
              </a:spcAft>
              <a:buNone/>
            </a:pPr>
            <a:r>
              <a:rPr lang="ru-RU" sz="1600" b="1" i="1" dirty="0" smtClean="0">
                <a:solidFill>
                  <a:srgbClr val="C00000"/>
                </a:solidFill>
                <a:latin typeface="Times New Roman" pitchFamily="18" charset="0"/>
                <a:cs typeface="Times New Roman" pitchFamily="18" charset="0"/>
              </a:rPr>
              <a:t>5.Симметричность (половина разности </a:t>
            </a:r>
          </a:p>
          <a:p>
            <a:pPr marL="45720" indent="0" algn="just">
              <a:spcBef>
                <a:spcPts val="0"/>
              </a:spcBef>
              <a:spcAft>
                <a:spcPts val="0"/>
              </a:spcAft>
              <a:buNone/>
            </a:pPr>
            <a:r>
              <a:rPr lang="ru-RU" sz="1600" b="1" i="1" dirty="0" smtClean="0">
                <a:solidFill>
                  <a:srgbClr val="C00000"/>
                </a:solidFill>
                <a:latin typeface="Times New Roman" pitchFamily="18" charset="0"/>
                <a:cs typeface="Times New Roman" pitchFamily="18" charset="0"/>
              </a:rPr>
              <a:t>глубины </a:t>
            </a:r>
            <a:r>
              <a:rPr lang="ru-RU" sz="1600" b="1" i="1" dirty="0" err="1" smtClean="0">
                <a:solidFill>
                  <a:srgbClr val="C00000"/>
                </a:solidFill>
                <a:latin typeface="Times New Roman" pitchFamily="18" charset="0"/>
                <a:cs typeface="Times New Roman" pitchFamily="18" charset="0"/>
              </a:rPr>
              <a:t>опирания</a:t>
            </a:r>
            <a:r>
              <a:rPr lang="ru-RU" sz="1600" b="1" i="1" dirty="0" smtClean="0">
                <a:solidFill>
                  <a:srgbClr val="C00000"/>
                </a:solidFill>
                <a:latin typeface="Times New Roman" pitchFamily="18" charset="0"/>
                <a:cs typeface="Times New Roman" pitchFamily="18" charset="0"/>
              </a:rPr>
              <a:t> концов площадки) </a:t>
            </a:r>
          </a:p>
          <a:p>
            <a:pPr marL="45720" indent="0" algn="just">
              <a:spcBef>
                <a:spcPts val="0"/>
              </a:spcBef>
              <a:spcAft>
                <a:spcPts val="0"/>
              </a:spcAft>
              <a:buNone/>
            </a:pPr>
            <a:r>
              <a:rPr lang="ru-RU" sz="1600" b="1" i="1" dirty="0" smtClean="0">
                <a:solidFill>
                  <a:srgbClr val="C00000"/>
                </a:solidFill>
                <a:latin typeface="Times New Roman" pitchFamily="18" charset="0"/>
                <a:cs typeface="Times New Roman" pitchFamily="18" charset="0"/>
              </a:rPr>
              <a:t>в направлении перекрываемого пролета </a:t>
            </a:r>
          </a:p>
          <a:p>
            <a:pPr marL="45720" indent="0" algn="just">
              <a:spcBef>
                <a:spcPts val="0"/>
              </a:spcBef>
              <a:spcAft>
                <a:spcPts val="0"/>
              </a:spcAft>
              <a:buNone/>
            </a:pPr>
            <a:r>
              <a:rPr lang="ru-RU" sz="1600" b="1" i="1" dirty="0" smtClean="0">
                <a:solidFill>
                  <a:srgbClr val="C00000"/>
                </a:solidFill>
                <a:latin typeface="Times New Roman" pitchFamily="18" charset="0"/>
                <a:cs typeface="Times New Roman" pitchFamily="18" charset="0"/>
              </a:rPr>
              <a:t>при длине площадки до </a:t>
            </a:r>
          </a:p>
          <a:p>
            <a:pPr marL="45720" indent="0" algn="just">
              <a:spcBef>
                <a:spcPts val="0"/>
              </a:spcBef>
              <a:spcAft>
                <a:spcPts val="0"/>
              </a:spcAft>
              <a:buNone/>
            </a:pPr>
            <a:r>
              <a:rPr lang="ru-RU" sz="1600" b="1" i="1" dirty="0" smtClean="0">
                <a:solidFill>
                  <a:srgbClr val="C00000"/>
                </a:solidFill>
                <a:latin typeface="Times New Roman" pitchFamily="18" charset="0"/>
                <a:cs typeface="Times New Roman" pitchFamily="18" charset="0"/>
              </a:rPr>
              <a:t>4 м - 5 мм.</a:t>
            </a:r>
          </a:p>
          <a:p>
            <a:pPr marL="45720" indent="0" algn="just">
              <a:spcBef>
                <a:spcPts val="0"/>
              </a:spcBef>
              <a:spcAft>
                <a:spcPts val="0"/>
              </a:spcAft>
              <a:buNone/>
            </a:pPr>
            <a:r>
              <a:rPr lang="ru-RU" sz="1600" b="1" i="1" dirty="0" smtClean="0">
                <a:solidFill>
                  <a:srgbClr val="C00000"/>
                </a:solidFill>
                <a:latin typeface="Times New Roman" pitchFamily="18" charset="0"/>
                <a:cs typeface="Times New Roman" pitchFamily="18" charset="0"/>
              </a:rPr>
              <a:t>6.Размеры глубины </a:t>
            </a:r>
            <a:r>
              <a:rPr lang="ru-RU" sz="1600" b="1" i="1" dirty="0" err="1" smtClean="0">
                <a:solidFill>
                  <a:srgbClr val="C00000"/>
                </a:solidFill>
                <a:latin typeface="Times New Roman" pitchFamily="18" charset="0"/>
                <a:cs typeface="Times New Roman" pitchFamily="18" charset="0"/>
              </a:rPr>
              <a:t>опирания</a:t>
            </a:r>
            <a:r>
              <a:rPr lang="ru-RU" sz="1600" b="1" i="1" dirty="0" smtClean="0">
                <a:solidFill>
                  <a:srgbClr val="C00000"/>
                </a:solidFill>
                <a:latin typeface="Times New Roman" pitchFamily="18" charset="0"/>
                <a:cs typeface="Times New Roman" pitchFamily="18" charset="0"/>
              </a:rPr>
              <a:t> площадок </a:t>
            </a:r>
          </a:p>
          <a:p>
            <a:pPr marL="45720" indent="0" algn="just">
              <a:spcBef>
                <a:spcPts val="0"/>
              </a:spcBef>
              <a:spcAft>
                <a:spcPts val="0"/>
              </a:spcAft>
              <a:buNone/>
            </a:pPr>
            <a:r>
              <a:rPr lang="ru-RU" sz="1600" b="1" i="1" dirty="0" smtClean="0">
                <a:solidFill>
                  <a:srgbClr val="C00000"/>
                </a:solidFill>
                <a:latin typeface="Times New Roman" pitchFamily="18" charset="0"/>
                <a:cs typeface="Times New Roman" pitchFamily="18" charset="0"/>
              </a:rPr>
              <a:t>в направлении перекрываемого пролета </a:t>
            </a:r>
          </a:p>
          <a:p>
            <a:pPr marL="45720" indent="0" algn="just">
              <a:spcBef>
                <a:spcPts val="0"/>
              </a:spcBef>
              <a:spcAft>
                <a:spcPts val="0"/>
              </a:spcAft>
              <a:buNone/>
            </a:pPr>
            <a:r>
              <a:rPr lang="ru-RU" sz="1600" b="1" i="1" dirty="0" smtClean="0">
                <a:solidFill>
                  <a:srgbClr val="C00000"/>
                </a:solidFill>
                <a:latin typeface="Times New Roman" pitchFamily="18" charset="0"/>
                <a:cs typeface="Times New Roman" pitchFamily="18" charset="0"/>
              </a:rPr>
              <a:t>- по проекту.</a:t>
            </a:r>
          </a:p>
          <a:p>
            <a:pPr algn="just">
              <a:spcBef>
                <a:spcPts val="0"/>
              </a:spcBef>
              <a:spcAft>
                <a:spcPts val="0"/>
              </a:spcAft>
            </a:pPr>
            <a:endParaRPr lang="ru-RU" sz="1600" b="1" i="1" dirty="0" smtClean="0">
              <a:solidFill>
                <a:srgbClr val="C00000"/>
              </a:solidFill>
              <a:latin typeface="Times New Roman" pitchFamily="18" charset="0"/>
              <a:cs typeface="Times New Roman" pitchFamily="18" charset="0"/>
            </a:endParaRPr>
          </a:p>
        </p:txBody>
      </p:sp>
      <p:pic>
        <p:nvPicPr>
          <p:cNvPr id="3" name="Рисунок 2"/>
          <p:cNvPicPr>
            <a:picLocks noChangeAspect="1"/>
          </p:cNvPicPr>
          <p:nvPr/>
        </p:nvPicPr>
        <p:blipFill rotWithShape="1">
          <a:blip r:embed="rId2"/>
          <a:srcRect l="11528" t="4820" r="8907" b="4053"/>
          <a:stretch/>
        </p:blipFill>
        <p:spPr>
          <a:xfrm>
            <a:off x="4998485" y="3212977"/>
            <a:ext cx="4176464" cy="3528392"/>
          </a:xfrm>
          <a:prstGeom prst="rect">
            <a:avLst/>
          </a:prstGeom>
        </p:spPr>
      </p:pic>
    </p:spTree>
    <p:extLst>
      <p:ext uri="{BB962C8B-B14F-4D97-AF65-F5344CB8AC3E}">
        <p14:creationId xmlns:p14="http://schemas.microsoft.com/office/powerpoint/2010/main" val="32970366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одзаголовок 2"/>
          <p:cNvSpPr txBox="1">
            <a:spLocks/>
          </p:cNvSpPr>
          <p:nvPr/>
        </p:nvSpPr>
        <p:spPr>
          <a:xfrm>
            <a:off x="0" y="0"/>
            <a:ext cx="9144000" cy="6858000"/>
          </a:xfrm>
          <a:prstGeom prst="rect">
            <a:avLst/>
          </a:prstGeom>
        </p:spPr>
        <p:txBody>
          <a:bodyPr>
            <a:no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just">
              <a:spcBef>
                <a:spcPts val="0"/>
              </a:spcBef>
              <a:spcAft>
                <a:spcPts val="0"/>
              </a:spcAft>
              <a:buNone/>
            </a:pPr>
            <a:r>
              <a:rPr lang="ru-RU" sz="1600" dirty="0" smtClean="0">
                <a:solidFill>
                  <a:schemeClr val="tx1"/>
                </a:solidFill>
                <a:latin typeface="Times New Roman" pitchFamily="18" charset="0"/>
                <a:cs typeface="Times New Roman" pitchFamily="18" charset="0"/>
              </a:rPr>
              <a:t>	</a:t>
            </a:r>
            <a:r>
              <a:rPr lang="ru-RU" sz="1600" b="1" i="1" dirty="0" smtClean="0">
                <a:solidFill>
                  <a:schemeClr val="tx1"/>
                </a:solidFill>
                <a:latin typeface="Times New Roman" pitchFamily="18" charset="0"/>
                <a:cs typeface="Times New Roman" pitchFamily="18" charset="0"/>
              </a:rPr>
              <a:t>                                              </a:t>
            </a:r>
            <a:r>
              <a:rPr lang="ru-RU" sz="1600" b="1" dirty="0" smtClean="0">
                <a:solidFill>
                  <a:srgbClr val="C00000"/>
                </a:solidFill>
                <a:latin typeface="Times New Roman" pitchFamily="18" charset="0"/>
                <a:cs typeface="Times New Roman" pitchFamily="18" charset="0"/>
              </a:rPr>
              <a:t>Монтаж балконных плит и перемычек.</a:t>
            </a:r>
            <a:endParaRPr lang="ru-RU" sz="1600" dirty="0" smtClean="0">
              <a:solidFill>
                <a:srgbClr val="C00000"/>
              </a:solidFill>
              <a:latin typeface="Times New Roman" pitchFamily="18" charset="0"/>
              <a:cs typeface="Times New Roman" pitchFamily="18" charset="0"/>
            </a:endParaRPr>
          </a:p>
          <a:p>
            <a:pPr algn="just">
              <a:spcBef>
                <a:spcPts val="0"/>
              </a:spcBef>
              <a:spcAft>
                <a:spcPts val="0"/>
              </a:spcAft>
            </a:pPr>
            <a:r>
              <a:rPr lang="ru-RU" sz="1600" b="1" dirty="0" smtClean="0">
                <a:solidFill>
                  <a:schemeClr val="tx1"/>
                </a:solidFill>
                <a:latin typeface="Times New Roman" pitchFamily="18" charset="0"/>
                <a:cs typeface="Times New Roman" pitchFamily="18" charset="0"/>
              </a:rPr>
              <a:t>Балконные плиты и перемычки монтируются одновременно с возведением наружных стен.</a:t>
            </a:r>
          </a:p>
          <a:p>
            <a:pPr algn="just">
              <a:spcBef>
                <a:spcPts val="0"/>
              </a:spcBef>
              <a:spcAft>
                <a:spcPts val="0"/>
              </a:spcAft>
            </a:pPr>
            <a:r>
              <a:rPr lang="ru-RU" sz="1600" b="1" dirty="0" smtClean="0">
                <a:solidFill>
                  <a:schemeClr val="tx1"/>
                </a:solidFill>
                <a:latin typeface="Times New Roman" pitchFamily="18" charset="0"/>
                <a:cs typeface="Times New Roman" pitchFamily="18" charset="0"/>
              </a:rPr>
              <a:t>Опорные части кладки под сборные железобетонные конструкции должны выполняться из целого кирпича тычковыми рядами.</a:t>
            </a:r>
          </a:p>
          <a:p>
            <a:pPr algn="just">
              <a:spcBef>
                <a:spcPts val="0"/>
              </a:spcBef>
              <a:spcAft>
                <a:spcPts val="0"/>
              </a:spcAft>
            </a:pPr>
            <a:r>
              <a:rPr lang="ru-RU" sz="1600" b="1" dirty="0" smtClean="0">
                <a:solidFill>
                  <a:schemeClr val="tx1"/>
                </a:solidFill>
                <a:latin typeface="Times New Roman" pitchFamily="18" charset="0"/>
                <a:cs typeface="Times New Roman" pitchFamily="18" charset="0"/>
              </a:rPr>
              <a:t>При монтаже балконных плит необходимо выполнять временные крепления в виде подпорок из бруса. Сразу же необходимо выполнить постоянное</a:t>
            </a:r>
            <a:r>
              <a:rPr lang="ru-RU" sz="1600" b="1" i="1" dirty="0" smtClean="0">
                <a:solidFill>
                  <a:schemeClr val="tx1"/>
                </a:solidFill>
                <a:latin typeface="Times New Roman" pitchFamily="18" charset="0"/>
                <a:cs typeface="Times New Roman" pitchFamily="18" charset="0"/>
              </a:rPr>
              <a:t> </a:t>
            </a:r>
            <a:r>
              <a:rPr lang="ru-RU" sz="1600" b="1" dirty="0" smtClean="0">
                <a:solidFill>
                  <a:schemeClr val="tx1"/>
                </a:solidFill>
                <a:latin typeface="Times New Roman" pitchFamily="18" charset="0"/>
                <a:cs typeface="Times New Roman" pitchFamily="18" charset="0"/>
              </a:rPr>
              <a:t>крепление в соответствии с требованиями проекта. Металлические закладные детали, скрываемые в кладке, подлежат защите антикоррозионным покрытием.</a:t>
            </a:r>
          </a:p>
          <a:p>
            <a:pPr algn="just">
              <a:spcBef>
                <a:spcPts val="0"/>
              </a:spcBef>
              <a:spcAft>
                <a:spcPts val="0"/>
              </a:spcAft>
            </a:pPr>
            <a:r>
              <a:rPr lang="ru-RU" sz="1600" b="1" dirty="0" smtClean="0">
                <a:solidFill>
                  <a:schemeClr val="tx1"/>
                </a:solidFill>
                <a:latin typeface="Times New Roman" pitchFamily="18" charset="0"/>
                <a:cs typeface="Times New Roman" pitchFamily="18" charset="0"/>
              </a:rPr>
              <a:t>На сварку арматуры, закладных частей и на заделку балконных плит должны составляться акты освидетельствования скрытых работ.</a:t>
            </a:r>
          </a:p>
          <a:p>
            <a:pPr algn="just">
              <a:spcBef>
                <a:spcPts val="0"/>
              </a:spcBef>
              <a:spcAft>
                <a:spcPts val="0"/>
              </a:spcAft>
            </a:pPr>
            <a:endParaRPr lang="ru-RU" sz="1600" b="1" dirty="0" smtClean="0">
              <a:solidFill>
                <a:schemeClr val="tx1"/>
              </a:solidFill>
              <a:latin typeface="Times New Roman" pitchFamily="18" charset="0"/>
              <a:cs typeface="Times New Roman" pitchFamily="18" charset="0"/>
            </a:endParaRPr>
          </a:p>
          <a:p>
            <a:pPr marL="0" indent="0">
              <a:spcBef>
                <a:spcPts val="0"/>
              </a:spcBef>
              <a:spcAft>
                <a:spcPts val="0"/>
              </a:spcAft>
              <a:buClrTx/>
              <a:buSzTx/>
              <a:buNone/>
              <a:defRPr/>
            </a:pPr>
            <a:r>
              <a:rPr lang="ru-RU" sz="1600" b="1" dirty="0" smtClean="0">
                <a:solidFill>
                  <a:srgbClr val="7030A0"/>
                </a:solidFill>
                <a:latin typeface="Times New Roman" pitchFamily="18" charset="0"/>
                <a:cs typeface="Times New Roman" pitchFamily="18" charset="0"/>
              </a:rPr>
              <a:t>Допускаемые отклонения: (СНиП 5.03.37-2005 </a:t>
            </a:r>
            <a:r>
              <a:rPr lang="ru-RU" sz="1600" b="1" dirty="0" err="1" smtClean="0">
                <a:solidFill>
                  <a:srgbClr val="7030A0"/>
                </a:solidFill>
                <a:latin typeface="Times New Roman" pitchFamily="18" charset="0"/>
                <a:cs typeface="Times New Roman" pitchFamily="18" charset="0"/>
              </a:rPr>
              <a:t>пп</a:t>
            </a:r>
            <a:r>
              <a:rPr lang="ru-RU" sz="1600" b="1" dirty="0" smtClean="0">
                <a:solidFill>
                  <a:srgbClr val="7030A0"/>
                </a:solidFill>
                <a:latin typeface="Times New Roman" pitchFamily="18" charset="0"/>
                <a:cs typeface="Times New Roman" pitchFamily="18" charset="0"/>
              </a:rPr>
              <a:t>. 6.1,  табл. 12)</a:t>
            </a:r>
          </a:p>
          <a:p>
            <a:pPr marL="45720" indent="0" algn="just">
              <a:spcBef>
                <a:spcPts val="0"/>
              </a:spcBef>
              <a:spcAft>
                <a:spcPts val="0"/>
              </a:spcAft>
              <a:buNone/>
            </a:pPr>
            <a:r>
              <a:rPr lang="ru-RU" sz="1600" b="1" i="1" dirty="0" smtClean="0">
                <a:solidFill>
                  <a:schemeClr val="tx1"/>
                </a:solidFill>
                <a:latin typeface="Times New Roman" pitchFamily="18" charset="0"/>
                <a:cs typeface="Times New Roman" pitchFamily="18" charset="0"/>
              </a:rPr>
              <a:t>Балконные плиты</a:t>
            </a:r>
            <a:r>
              <a:rPr lang="ru-RU" sz="1600" b="1" dirty="0" smtClean="0">
                <a:solidFill>
                  <a:schemeClr val="tx1"/>
                </a:solidFill>
                <a:latin typeface="Times New Roman" pitchFamily="18" charset="0"/>
                <a:cs typeface="Times New Roman" pitchFamily="18" charset="0"/>
              </a:rPr>
              <a:t>:</a:t>
            </a:r>
          </a:p>
          <a:p>
            <a:pPr marL="36576" indent="0" algn="just">
              <a:spcBef>
                <a:spcPts val="0"/>
              </a:spcBef>
              <a:spcAft>
                <a:spcPts val="0"/>
              </a:spcAft>
              <a:buNone/>
            </a:pPr>
            <a:r>
              <a:rPr lang="ru-RU" sz="1600" b="1" i="1" dirty="0" smtClean="0">
                <a:solidFill>
                  <a:srgbClr val="C00000"/>
                </a:solidFill>
                <a:latin typeface="Times New Roman" pitchFamily="18" charset="0"/>
                <a:cs typeface="Times New Roman" pitchFamily="18" charset="0"/>
              </a:rPr>
              <a:t>1.Разность уровней плоскости плиты балкона </a:t>
            </a:r>
          </a:p>
          <a:p>
            <a:pPr marL="36576" indent="0" algn="just">
              <a:spcBef>
                <a:spcPts val="0"/>
              </a:spcBef>
              <a:spcAft>
                <a:spcPts val="0"/>
              </a:spcAft>
              <a:buNone/>
            </a:pPr>
            <a:r>
              <a:rPr lang="ru-RU" sz="1600" b="1" i="1" dirty="0" smtClean="0">
                <a:solidFill>
                  <a:srgbClr val="C00000"/>
                </a:solidFill>
                <a:latin typeface="Times New Roman" pitchFamily="18" charset="0"/>
                <a:cs typeface="Times New Roman" pitchFamily="18" charset="0"/>
              </a:rPr>
              <a:t>и пола помещения должна быть не более 80-100 мм.</a:t>
            </a:r>
          </a:p>
          <a:p>
            <a:pPr marL="45720" indent="0" algn="just">
              <a:spcBef>
                <a:spcPts val="0"/>
              </a:spcBef>
              <a:spcAft>
                <a:spcPts val="0"/>
              </a:spcAft>
              <a:buNone/>
            </a:pPr>
            <a:r>
              <a:rPr lang="ru-RU" sz="1600" b="1" i="1" dirty="0" smtClean="0">
                <a:solidFill>
                  <a:srgbClr val="C00000"/>
                </a:solidFill>
                <a:latin typeface="Times New Roman" pitchFamily="18" charset="0"/>
                <a:cs typeface="Times New Roman" pitchFamily="18" charset="0"/>
              </a:rPr>
              <a:t>2.Уклон балконной плиты от наружной стены - 2%.</a:t>
            </a:r>
          </a:p>
          <a:p>
            <a:pPr marL="45720" indent="0">
              <a:spcBef>
                <a:spcPts val="0"/>
              </a:spcBef>
              <a:spcAft>
                <a:spcPts val="0"/>
              </a:spcAft>
              <a:buNone/>
            </a:pPr>
            <a:r>
              <a:rPr lang="ru-RU" sz="1600" b="1" i="1" dirty="0" smtClean="0">
                <a:solidFill>
                  <a:schemeClr val="tx1"/>
                </a:solidFill>
                <a:latin typeface="Times New Roman" pitchFamily="18" charset="0"/>
                <a:cs typeface="Times New Roman" pitchFamily="18" charset="0"/>
              </a:rPr>
              <a:t>Перемычки:</a:t>
            </a:r>
          </a:p>
          <a:p>
            <a:pPr marL="45720" indent="0" algn="just">
              <a:spcBef>
                <a:spcPts val="0"/>
              </a:spcBef>
              <a:spcAft>
                <a:spcPts val="0"/>
              </a:spcAft>
              <a:buNone/>
            </a:pPr>
            <a:r>
              <a:rPr lang="ru-RU" sz="1600" b="1" i="1" dirty="0" smtClean="0">
                <a:solidFill>
                  <a:srgbClr val="C00000"/>
                </a:solidFill>
                <a:latin typeface="Times New Roman" pitchFamily="18" charset="0"/>
                <a:cs typeface="Times New Roman" pitchFamily="18" charset="0"/>
              </a:rPr>
              <a:t>1.Допускаемые  отклонения  отметок опорных </a:t>
            </a:r>
          </a:p>
          <a:p>
            <a:pPr marL="45720" indent="0" algn="just">
              <a:spcBef>
                <a:spcPts val="0"/>
              </a:spcBef>
              <a:spcAft>
                <a:spcPts val="0"/>
              </a:spcAft>
              <a:buNone/>
            </a:pPr>
            <a:r>
              <a:rPr lang="ru-RU" sz="1600" b="1" i="1" dirty="0" smtClean="0">
                <a:solidFill>
                  <a:srgbClr val="C00000"/>
                </a:solidFill>
                <a:latin typeface="Times New Roman" pitchFamily="18" charset="0"/>
                <a:cs typeface="Times New Roman" pitchFamily="18" charset="0"/>
              </a:rPr>
              <a:t>поверхностей  стены -10 мм.</a:t>
            </a:r>
          </a:p>
          <a:p>
            <a:pPr marL="45720" indent="0" algn="just">
              <a:spcBef>
                <a:spcPts val="0"/>
              </a:spcBef>
              <a:spcAft>
                <a:spcPts val="0"/>
              </a:spcAft>
              <a:buNone/>
            </a:pPr>
            <a:r>
              <a:rPr lang="ru-RU" sz="1600" b="1" i="1" dirty="0" smtClean="0">
                <a:solidFill>
                  <a:srgbClr val="C00000"/>
                </a:solidFill>
                <a:latin typeface="Times New Roman" pitchFamily="18" charset="0"/>
                <a:cs typeface="Times New Roman" pitchFamily="18" charset="0"/>
              </a:rPr>
              <a:t>2.Величина </a:t>
            </a:r>
            <a:r>
              <a:rPr lang="ru-RU" sz="1600" b="1" i="1" dirty="0" err="1" smtClean="0">
                <a:solidFill>
                  <a:srgbClr val="C00000"/>
                </a:solidFill>
                <a:latin typeface="Times New Roman" pitchFamily="18" charset="0"/>
                <a:cs typeface="Times New Roman" pitchFamily="18" charset="0"/>
              </a:rPr>
              <a:t>опирания</a:t>
            </a:r>
            <a:r>
              <a:rPr lang="ru-RU" sz="1600" b="1" i="1" dirty="0" smtClean="0">
                <a:solidFill>
                  <a:srgbClr val="C00000"/>
                </a:solidFill>
                <a:latin typeface="Times New Roman" pitchFamily="18" charset="0"/>
                <a:cs typeface="Times New Roman" pitchFamily="18" charset="0"/>
              </a:rPr>
              <a:t> перемычек на стены </a:t>
            </a:r>
          </a:p>
          <a:p>
            <a:pPr marL="45720" indent="0" algn="just">
              <a:spcBef>
                <a:spcPts val="0"/>
              </a:spcBef>
              <a:spcAft>
                <a:spcPts val="0"/>
              </a:spcAft>
              <a:buNone/>
            </a:pPr>
            <a:r>
              <a:rPr lang="ru-RU" sz="1600" b="1" i="1" dirty="0" smtClean="0">
                <a:solidFill>
                  <a:srgbClr val="C00000"/>
                </a:solidFill>
                <a:latin typeface="Times New Roman" pitchFamily="18" charset="0"/>
                <a:cs typeface="Times New Roman" pitchFamily="18" charset="0"/>
              </a:rPr>
              <a:t>- по проекту.</a:t>
            </a:r>
          </a:p>
          <a:p>
            <a:pPr marL="45720" indent="0" algn="just">
              <a:spcBef>
                <a:spcPts val="0"/>
              </a:spcBef>
              <a:spcAft>
                <a:spcPts val="0"/>
              </a:spcAft>
              <a:buNone/>
            </a:pPr>
            <a:r>
              <a:rPr lang="ru-RU" sz="1600" b="1" i="1" dirty="0" smtClean="0">
                <a:solidFill>
                  <a:srgbClr val="C00000"/>
                </a:solidFill>
                <a:latin typeface="Times New Roman" pitchFamily="18" charset="0"/>
                <a:cs typeface="Times New Roman" pitchFamily="18" charset="0"/>
              </a:rPr>
              <a:t>3.Боковая поверхность перемычек не должна </a:t>
            </a:r>
          </a:p>
          <a:p>
            <a:pPr marL="45720" indent="0" algn="just">
              <a:spcBef>
                <a:spcPts val="0"/>
              </a:spcBef>
              <a:spcAft>
                <a:spcPts val="0"/>
              </a:spcAft>
              <a:buNone/>
            </a:pPr>
            <a:r>
              <a:rPr lang="ru-RU" sz="1600" b="1" i="1" dirty="0" smtClean="0">
                <a:solidFill>
                  <a:srgbClr val="C00000"/>
                </a:solidFill>
                <a:latin typeface="Times New Roman" pitchFamily="18" charset="0"/>
                <a:cs typeface="Times New Roman" pitchFamily="18" charset="0"/>
              </a:rPr>
              <a:t>выходить за плоскость стены.</a:t>
            </a:r>
          </a:p>
          <a:p>
            <a:pPr algn="just"/>
            <a:endParaRPr lang="ru-RU" sz="1600" dirty="0" smtClean="0">
              <a:solidFill>
                <a:srgbClr val="C00000"/>
              </a:solidFill>
              <a:latin typeface="Times New Roman" pitchFamily="18" charset="0"/>
              <a:cs typeface="Times New Roman" pitchFamily="18" charset="0"/>
            </a:endParaRPr>
          </a:p>
        </p:txBody>
      </p:sp>
      <p:pic>
        <p:nvPicPr>
          <p:cNvPr id="3" name="Рисунок 2"/>
          <p:cNvPicPr>
            <a:picLocks noChangeAspect="1"/>
          </p:cNvPicPr>
          <p:nvPr/>
        </p:nvPicPr>
        <p:blipFill>
          <a:blip r:embed="rId2"/>
          <a:stretch>
            <a:fillRect/>
          </a:stretch>
        </p:blipFill>
        <p:spPr>
          <a:xfrm>
            <a:off x="5034940" y="3068961"/>
            <a:ext cx="4109060" cy="3789040"/>
          </a:xfrm>
          <a:prstGeom prst="rect">
            <a:avLst/>
          </a:prstGeom>
        </p:spPr>
      </p:pic>
    </p:spTree>
    <p:extLst>
      <p:ext uri="{BB962C8B-B14F-4D97-AF65-F5344CB8AC3E}">
        <p14:creationId xmlns:p14="http://schemas.microsoft.com/office/powerpoint/2010/main" val="35786878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7"/>
          <p:cNvSpPr txBox="1">
            <a:spLocks/>
          </p:cNvSpPr>
          <p:nvPr/>
        </p:nvSpPr>
        <p:spPr>
          <a:xfrm>
            <a:off x="0" y="0"/>
            <a:ext cx="9144000" cy="6957392"/>
          </a:xfrm>
          <a:prstGeom prst="rect">
            <a:avLst/>
          </a:prstGeom>
        </p:spPr>
        <p:txBody>
          <a:bodyPr>
            <a:no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algn="ctr"/>
            <a:r>
              <a:rPr lang="ru-RU" sz="1400" b="1" dirty="0" smtClean="0">
                <a:solidFill>
                  <a:srgbClr val="C00000"/>
                </a:solidFill>
                <a:latin typeface="Times New Roman" pitchFamily="18" charset="0"/>
                <a:cs typeface="Times New Roman" pitchFamily="18" charset="0"/>
              </a:rPr>
              <a:t>Монтаж наружных стеновых панелей каркасных зданий.</a:t>
            </a:r>
            <a:endParaRPr lang="ru-RU" sz="1400" dirty="0" smtClean="0">
              <a:solidFill>
                <a:srgbClr val="C00000"/>
              </a:solidFill>
              <a:latin typeface="Times New Roman" pitchFamily="18" charset="0"/>
              <a:cs typeface="Times New Roman" pitchFamily="18" charset="0"/>
            </a:endParaRPr>
          </a:p>
          <a:p>
            <a:pPr algn="just">
              <a:spcBef>
                <a:spcPts val="0"/>
              </a:spcBef>
              <a:spcAft>
                <a:spcPts val="0"/>
              </a:spcAft>
            </a:pPr>
            <a:r>
              <a:rPr lang="ru-RU" sz="1200" dirty="0" smtClean="0">
                <a:solidFill>
                  <a:schemeClr val="tx1"/>
                </a:solidFill>
                <a:latin typeface="Times New Roman" pitchFamily="18" charset="0"/>
                <a:cs typeface="Times New Roman" pitchFamily="18" charset="0"/>
              </a:rPr>
              <a:t>Монтаж стен </a:t>
            </a:r>
            <a:r>
              <a:rPr lang="ru-RU" sz="1400" dirty="0" smtClean="0">
                <a:solidFill>
                  <a:schemeClr val="tx1"/>
                </a:solidFill>
                <a:latin typeface="Times New Roman" pitchFamily="18" charset="0"/>
                <a:cs typeface="Times New Roman" pitchFamily="18" charset="0"/>
              </a:rPr>
              <a:t>следует выполнять в соответствии с утвержденным ППР. В процессе монтажа необходимо обеспечить устойчивость здания и его частей на всех стадиях строительства.</a:t>
            </a:r>
          </a:p>
          <a:p>
            <a:pPr algn="just">
              <a:spcBef>
                <a:spcPts val="0"/>
              </a:spcBef>
              <a:spcAft>
                <a:spcPts val="0"/>
              </a:spcAft>
            </a:pPr>
            <a:r>
              <a:rPr lang="ru-RU" sz="1400" dirty="0" smtClean="0">
                <a:solidFill>
                  <a:schemeClr val="tx1"/>
                </a:solidFill>
                <a:latin typeface="Times New Roman" pitchFamily="18" charset="0"/>
                <a:cs typeface="Times New Roman" pitchFamily="18" charset="0"/>
              </a:rPr>
              <a:t>Монтаж стеновых панелей каждого этажа многоэтажного здания и каждой секции одноэтажного здания следует производить только после сварки и заделки стыков каркаса и монтажа диска перекрытия данного этажа.</a:t>
            </a:r>
          </a:p>
          <a:p>
            <a:pPr algn="just">
              <a:spcBef>
                <a:spcPts val="0"/>
              </a:spcBef>
              <a:spcAft>
                <a:spcPts val="0"/>
              </a:spcAft>
            </a:pPr>
            <a:r>
              <a:rPr lang="ru-RU" sz="1400" dirty="0" smtClean="0">
                <a:solidFill>
                  <a:schemeClr val="tx1"/>
                </a:solidFill>
                <a:latin typeface="Times New Roman" pitchFamily="18" charset="0"/>
                <a:cs typeface="Times New Roman" pitchFamily="18" charset="0"/>
              </a:rPr>
              <a:t>Монтаж стеновых панелей вышележащего этажа следует производить после полного проектного закрепления панелей нижележащего этажа.</a:t>
            </a:r>
          </a:p>
          <a:p>
            <a:pPr algn="just">
              <a:spcBef>
                <a:spcPts val="0"/>
              </a:spcBef>
              <a:spcAft>
                <a:spcPts val="0"/>
              </a:spcAft>
            </a:pPr>
            <a:r>
              <a:rPr lang="ru-RU" sz="1400" dirty="0" smtClean="0">
                <a:solidFill>
                  <a:schemeClr val="tx1"/>
                </a:solidFill>
                <a:latin typeface="Times New Roman" pitchFamily="18" charset="0"/>
                <a:cs typeface="Times New Roman" pitchFamily="18" charset="0"/>
              </a:rPr>
              <a:t>Установку поясных панелей наружных стен каркасных зданий следует производить:</a:t>
            </a:r>
          </a:p>
          <a:p>
            <a:pPr algn="just">
              <a:spcBef>
                <a:spcPts val="0"/>
              </a:spcBef>
              <a:spcAft>
                <a:spcPts val="0"/>
              </a:spcAft>
            </a:pPr>
            <a:r>
              <a:rPr lang="ru-RU" sz="1400" dirty="0" smtClean="0">
                <a:solidFill>
                  <a:srgbClr val="C00000"/>
                </a:solidFill>
                <a:latin typeface="Times New Roman" pitchFamily="18" charset="0"/>
                <a:cs typeface="Times New Roman" pitchFamily="18" charset="0"/>
              </a:rPr>
              <a:t>-  </a:t>
            </a:r>
            <a:r>
              <a:rPr lang="ru-RU" sz="1400" i="1" dirty="0" smtClean="0">
                <a:solidFill>
                  <a:srgbClr val="C00000"/>
                </a:solidFill>
                <a:latin typeface="Times New Roman" pitchFamily="18" charset="0"/>
                <a:cs typeface="Times New Roman" pitchFamily="18" charset="0"/>
              </a:rPr>
              <a:t>в плоскости стены </a:t>
            </a:r>
            <a:r>
              <a:rPr lang="ru-RU" sz="1400" dirty="0" smtClean="0">
                <a:solidFill>
                  <a:schemeClr val="tx1"/>
                </a:solidFill>
                <a:latin typeface="Times New Roman" pitchFamily="18" charset="0"/>
                <a:cs typeface="Times New Roman" pitchFamily="18" charset="0"/>
              </a:rPr>
              <a:t>- симметрично относительно оси пролета между колоннами путем выравнивания расстояний между торцами панели и рисками осей колонн в уровне установки панели;</a:t>
            </a:r>
          </a:p>
          <a:p>
            <a:pPr algn="just">
              <a:spcBef>
                <a:spcPts val="0"/>
              </a:spcBef>
              <a:spcAft>
                <a:spcPts val="0"/>
              </a:spcAft>
            </a:pPr>
            <a:r>
              <a:rPr lang="ru-RU" sz="1400" i="1" dirty="0" smtClean="0">
                <a:solidFill>
                  <a:srgbClr val="C00000"/>
                </a:solidFill>
                <a:latin typeface="Times New Roman" pitchFamily="18" charset="0"/>
                <a:cs typeface="Times New Roman" pitchFamily="18" charset="0"/>
              </a:rPr>
              <a:t>- </a:t>
            </a:r>
            <a:r>
              <a:rPr lang="ru-RU" sz="1400" i="1" dirty="0" smtClean="0">
                <a:solidFill>
                  <a:schemeClr val="tx1"/>
                </a:solidFill>
                <a:latin typeface="Times New Roman" pitchFamily="18" charset="0"/>
                <a:cs typeface="Times New Roman" pitchFamily="18" charset="0"/>
              </a:rPr>
              <a:t> </a:t>
            </a:r>
            <a:r>
              <a:rPr lang="ru-RU" sz="1400" i="1" dirty="0" smtClean="0">
                <a:solidFill>
                  <a:srgbClr val="C00000"/>
                </a:solidFill>
                <a:latin typeface="Times New Roman" pitchFamily="18" charset="0"/>
                <a:cs typeface="Times New Roman" pitchFamily="18" charset="0"/>
              </a:rPr>
              <a:t>из плоскости стены</a:t>
            </a:r>
            <a:r>
              <a:rPr lang="ru-RU" sz="1400" dirty="0" smtClean="0">
                <a:solidFill>
                  <a:schemeClr val="tx1"/>
                </a:solidFill>
                <a:latin typeface="Times New Roman" pitchFamily="18" charset="0"/>
                <a:cs typeface="Times New Roman" pitchFamily="18" charset="0"/>
              </a:rPr>
              <a:t>:</a:t>
            </a:r>
          </a:p>
          <a:p>
            <a:pPr algn="just">
              <a:spcBef>
                <a:spcPts val="0"/>
              </a:spcBef>
              <a:spcAft>
                <a:spcPts val="0"/>
              </a:spcAft>
            </a:pPr>
            <a:r>
              <a:rPr lang="ru-RU" sz="1400" i="1" dirty="0" smtClean="0">
                <a:solidFill>
                  <a:srgbClr val="C00000"/>
                </a:solidFill>
                <a:latin typeface="Times New Roman" pitchFamily="18" charset="0"/>
                <a:cs typeface="Times New Roman" pitchFamily="18" charset="0"/>
              </a:rPr>
              <a:t>-  в уровне низа панели </a:t>
            </a:r>
            <a:r>
              <a:rPr lang="ru-RU" sz="1400" dirty="0" smtClean="0">
                <a:solidFill>
                  <a:schemeClr val="tx1"/>
                </a:solidFill>
                <a:latin typeface="Times New Roman" pitchFamily="18" charset="0"/>
                <a:cs typeface="Times New Roman" pitchFamily="18" charset="0"/>
              </a:rPr>
              <a:t>- совмещая нижнюю внутреннюю грань устанавливаемой панели с гранью нижестоящей панели;</a:t>
            </a:r>
          </a:p>
          <a:p>
            <a:pPr algn="just">
              <a:spcBef>
                <a:spcPts val="0"/>
              </a:spcBef>
              <a:spcAft>
                <a:spcPts val="0"/>
              </a:spcAft>
            </a:pPr>
            <a:r>
              <a:rPr lang="ru-RU" sz="1400" dirty="0" smtClean="0">
                <a:solidFill>
                  <a:srgbClr val="C00000"/>
                </a:solidFill>
                <a:latin typeface="Times New Roman" pitchFamily="18" charset="0"/>
                <a:cs typeface="Times New Roman" pitchFamily="18" charset="0"/>
              </a:rPr>
              <a:t>- </a:t>
            </a:r>
            <a:r>
              <a:rPr lang="ru-RU" sz="1400" dirty="0" smtClean="0">
                <a:solidFill>
                  <a:schemeClr val="tx1"/>
                </a:solidFill>
                <a:latin typeface="Times New Roman" pitchFamily="18" charset="0"/>
                <a:cs typeface="Times New Roman" pitchFamily="18" charset="0"/>
              </a:rPr>
              <a:t> </a:t>
            </a:r>
            <a:r>
              <a:rPr lang="ru-RU" sz="1400" i="1" dirty="0" smtClean="0">
                <a:solidFill>
                  <a:srgbClr val="C00000"/>
                </a:solidFill>
                <a:latin typeface="Times New Roman" pitchFamily="18" charset="0"/>
                <a:cs typeface="Times New Roman" pitchFamily="18" charset="0"/>
              </a:rPr>
              <a:t>в уровне верха панели </a:t>
            </a:r>
            <a:r>
              <a:rPr lang="ru-RU" sz="1400" dirty="0" smtClean="0">
                <a:solidFill>
                  <a:schemeClr val="tx1"/>
                </a:solidFill>
                <a:latin typeface="Times New Roman" pitchFamily="18" charset="0"/>
                <a:cs typeface="Times New Roman" pitchFamily="18" charset="0"/>
              </a:rPr>
              <a:t>- совмещая (с помощью шаблона) грань панели с риской оси или гранью колонны.</a:t>
            </a:r>
          </a:p>
          <a:p>
            <a:pPr algn="just">
              <a:spcBef>
                <a:spcPts val="0"/>
              </a:spcBef>
              <a:spcAft>
                <a:spcPts val="0"/>
              </a:spcAft>
            </a:pPr>
            <a:r>
              <a:rPr lang="ru-RU" sz="1400" dirty="0" smtClean="0">
                <a:solidFill>
                  <a:schemeClr val="tx1"/>
                </a:solidFill>
                <a:latin typeface="Times New Roman" pitchFamily="18" charset="0"/>
                <a:cs typeface="Times New Roman" pitchFamily="18" charset="0"/>
              </a:rPr>
              <a:t>Выверку простеночных панелей следует производить:</a:t>
            </a:r>
          </a:p>
          <a:p>
            <a:pPr algn="just">
              <a:spcBef>
                <a:spcPts val="0"/>
              </a:spcBef>
              <a:spcAft>
                <a:spcPts val="0"/>
              </a:spcAft>
            </a:pPr>
            <a:r>
              <a:rPr lang="ru-RU" sz="1400" i="1" dirty="0" smtClean="0">
                <a:solidFill>
                  <a:srgbClr val="C00000"/>
                </a:solidFill>
                <a:latin typeface="Times New Roman" pitchFamily="18" charset="0"/>
                <a:cs typeface="Times New Roman" pitchFamily="18" charset="0"/>
              </a:rPr>
              <a:t>-   в плоскости стены</a:t>
            </a:r>
            <a:r>
              <a:rPr lang="ru-RU" sz="1400" dirty="0" smtClean="0">
                <a:solidFill>
                  <a:schemeClr val="tx1"/>
                </a:solidFill>
                <a:latin typeface="Times New Roman" pitchFamily="18" charset="0"/>
                <a:cs typeface="Times New Roman" pitchFamily="18" charset="0"/>
              </a:rPr>
              <a:t> - совмещая риску оси низа устанавливаемой панели с ориентирной риской, нанесенной на поясной панели;</a:t>
            </a:r>
          </a:p>
          <a:p>
            <a:pPr algn="just">
              <a:spcBef>
                <a:spcPts val="0"/>
              </a:spcBef>
              <a:spcAft>
                <a:spcPts val="0"/>
              </a:spcAft>
            </a:pPr>
            <a:r>
              <a:rPr lang="ru-RU" sz="1400" i="1" dirty="0" smtClean="0">
                <a:solidFill>
                  <a:srgbClr val="C00000"/>
                </a:solidFill>
                <a:latin typeface="Times New Roman" pitchFamily="18" charset="0"/>
                <a:cs typeface="Times New Roman" pitchFamily="18" charset="0"/>
              </a:rPr>
              <a:t>-  из плоскости стены </a:t>
            </a:r>
            <a:r>
              <a:rPr lang="ru-RU" sz="1400" dirty="0" smtClean="0">
                <a:solidFill>
                  <a:schemeClr val="tx1"/>
                </a:solidFill>
                <a:latin typeface="Times New Roman" pitchFamily="18" charset="0"/>
                <a:cs typeface="Times New Roman" pitchFamily="18" charset="0"/>
              </a:rPr>
              <a:t>- совмещая внутреннюю грань устанавливаемой панели с гранью нижестоящей панели;</a:t>
            </a:r>
          </a:p>
          <a:p>
            <a:pPr algn="just">
              <a:spcBef>
                <a:spcPts val="0"/>
              </a:spcBef>
              <a:spcAft>
                <a:spcPts val="0"/>
              </a:spcAft>
            </a:pPr>
            <a:r>
              <a:rPr lang="ru-RU" sz="1400" i="1" dirty="0" smtClean="0">
                <a:solidFill>
                  <a:srgbClr val="C00000"/>
                </a:solidFill>
                <a:latin typeface="Times New Roman" pitchFamily="18" charset="0"/>
                <a:cs typeface="Times New Roman" pitchFamily="18" charset="0"/>
              </a:rPr>
              <a:t>-  в вертикальной плоскости </a:t>
            </a:r>
            <a:r>
              <a:rPr lang="ru-RU" sz="1400" dirty="0" smtClean="0">
                <a:solidFill>
                  <a:schemeClr val="tx1"/>
                </a:solidFill>
                <a:latin typeface="Times New Roman" pitchFamily="18" charset="0"/>
                <a:cs typeface="Times New Roman" pitchFamily="18" charset="0"/>
              </a:rPr>
              <a:t>- выверяя внутреннюю и торцевую грань панели относительно вертикали.</a:t>
            </a:r>
          </a:p>
          <a:p>
            <a:pPr algn="just">
              <a:spcBef>
                <a:spcPts val="0"/>
              </a:spcBef>
              <a:spcAft>
                <a:spcPts val="0"/>
              </a:spcAft>
            </a:pPr>
            <a:r>
              <a:rPr lang="ru-RU" sz="1400" dirty="0" smtClean="0">
                <a:solidFill>
                  <a:schemeClr val="tx1"/>
                </a:solidFill>
                <a:latin typeface="Times New Roman" pitchFamily="18" charset="0"/>
                <a:cs typeface="Times New Roman" pitchFamily="18" charset="0"/>
              </a:rPr>
              <a:t>Толщина маяков должна составлять 10-30 мм (при отсутствии в проем и специальных предложений).</a:t>
            </a:r>
          </a:p>
          <a:p>
            <a:pPr marL="342900" indent="-342900">
              <a:spcBef>
                <a:spcPts val="0"/>
              </a:spcBef>
              <a:spcAft>
                <a:spcPts val="0"/>
              </a:spcAft>
              <a:buClrTx/>
              <a:buSzTx/>
              <a:defRPr/>
            </a:pPr>
            <a:r>
              <a:rPr lang="ru-RU" sz="1400" dirty="0" smtClean="0">
                <a:solidFill>
                  <a:srgbClr val="7030A0"/>
                </a:solidFill>
                <a:latin typeface="Times New Roman" pitchFamily="18" charset="0"/>
                <a:cs typeface="Times New Roman" pitchFamily="18" charset="0"/>
              </a:rPr>
              <a:t>Допускаемые отклонения: (СНиП 5.03.37-2005 </a:t>
            </a:r>
            <a:r>
              <a:rPr lang="ru-RU" sz="1400" dirty="0" err="1" smtClean="0">
                <a:solidFill>
                  <a:srgbClr val="7030A0"/>
                </a:solidFill>
                <a:latin typeface="Times New Roman" pitchFamily="18" charset="0"/>
                <a:cs typeface="Times New Roman" pitchFamily="18" charset="0"/>
              </a:rPr>
              <a:t>пп</a:t>
            </a:r>
            <a:r>
              <a:rPr lang="ru-RU" sz="1400" dirty="0" smtClean="0">
                <a:solidFill>
                  <a:srgbClr val="7030A0"/>
                </a:solidFill>
                <a:latin typeface="Times New Roman" pitchFamily="18" charset="0"/>
                <a:cs typeface="Times New Roman" pitchFamily="18" charset="0"/>
              </a:rPr>
              <a:t>. 6.1,  табл. 12)</a:t>
            </a:r>
          </a:p>
          <a:p>
            <a:pPr>
              <a:spcBef>
                <a:spcPts val="0"/>
              </a:spcBef>
              <a:spcAft>
                <a:spcPts val="0"/>
              </a:spcAft>
            </a:pPr>
            <a:r>
              <a:rPr lang="ru-RU" sz="1400" i="1" dirty="0" smtClean="0">
                <a:solidFill>
                  <a:srgbClr val="C00000"/>
                </a:solidFill>
                <a:latin typeface="Times New Roman" pitchFamily="18" charset="0"/>
                <a:cs typeface="Times New Roman" pitchFamily="18" charset="0"/>
              </a:rPr>
              <a:t>1.Смещение ориентиров (рисок геометрических осей, граней) в</a:t>
            </a:r>
            <a:br>
              <a:rPr lang="ru-RU" sz="1400" i="1" dirty="0" smtClean="0">
                <a:solidFill>
                  <a:srgbClr val="C00000"/>
                </a:solidFill>
                <a:latin typeface="Times New Roman" pitchFamily="18" charset="0"/>
                <a:cs typeface="Times New Roman" pitchFamily="18" charset="0"/>
              </a:rPr>
            </a:br>
            <a:r>
              <a:rPr lang="ru-RU" sz="1400" i="1" dirty="0" smtClean="0">
                <a:solidFill>
                  <a:srgbClr val="C00000"/>
                </a:solidFill>
                <a:latin typeface="Times New Roman" pitchFamily="18" charset="0"/>
                <a:cs typeface="Times New Roman" pitchFamily="18" charset="0"/>
              </a:rPr>
              <a:t>нижнем сечении установленных панелей навесных стен с установочными</a:t>
            </a:r>
            <a:br>
              <a:rPr lang="ru-RU" sz="1400" i="1" dirty="0" smtClean="0">
                <a:solidFill>
                  <a:srgbClr val="C00000"/>
                </a:solidFill>
                <a:latin typeface="Times New Roman" pitchFamily="18" charset="0"/>
                <a:cs typeface="Times New Roman" pitchFamily="18" charset="0"/>
              </a:rPr>
            </a:br>
            <a:r>
              <a:rPr lang="ru-RU" sz="1400" i="1" dirty="0" smtClean="0">
                <a:solidFill>
                  <a:srgbClr val="C00000"/>
                </a:solidFill>
                <a:latin typeface="Times New Roman" pitchFamily="18" charset="0"/>
                <a:cs typeface="Times New Roman" pitchFamily="18" charset="0"/>
              </a:rPr>
              <a:t>ориентирами  (рисками  геометрических осей  или  гранями  нижележащих</a:t>
            </a:r>
            <a:br>
              <a:rPr lang="ru-RU" sz="1400" i="1" dirty="0" smtClean="0">
                <a:solidFill>
                  <a:srgbClr val="C00000"/>
                </a:solidFill>
                <a:latin typeface="Times New Roman" pitchFamily="18" charset="0"/>
                <a:cs typeface="Times New Roman" pitchFamily="18" charset="0"/>
              </a:rPr>
            </a:br>
            <a:r>
              <a:rPr lang="ru-RU" sz="1400" i="1" dirty="0" smtClean="0">
                <a:solidFill>
                  <a:srgbClr val="C00000"/>
                </a:solidFill>
                <a:latin typeface="Times New Roman" pitchFamily="18" charset="0"/>
                <a:cs typeface="Times New Roman" pitchFamily="18" charset="0"/>
              </a:rPr>
              <a:t>элементов, рисками разбивочных осей) - 10 мм.</a:t>
            </a:r>
          </a:p>
          <a:p>
            <a:pPr>
              <a:spcBef>
                <a:spcPts val="0"/>
              </a:spcBef>
              <a:spcAft>
                <a:spcPts val="0"/>
              </a:spcAft>
            </a:pPr>
            <a:r>
              <a:rPr lang="ru-RU" sz="1400" i="1" dirty="0" smtClean="0">
                <a:solidFill>
                  <a:srgbClr val="C00000"/>
                </a:solidFill>
                <a:latin typeface="Times New Roman" pitchFamily="18" charset="0"/>
                <a:cs typeface="Times New Roman" pitchFamily="18" charset="0"/>
              </a:rPr>
              <a:t>2.Вертикаль верха плоскостей навесных стеновых панелей - 12 мм.</a:t>
            </a:r>
          </a:p>
          <a:p>
            <a:pPr>
              <a:spcBef>
                <a:spcPts val="0"/>
              </a:spcBef>
              <a:spcAft>
                <a:spcPts val="0"/>
              </a:spcAft>
            </a:pPr>
            <a:r>
              <a:rPr lang="ru-RU" sz="1400" i="1" dirty="0" smtClean="0">
                <a:solidFill>
                  <a:srgbClr val="C00000"/>
                </a:solidFill>
                <a:latin typeface="Times New Roman" pitchFamily="18" charset="0"/>
                <a:cs typeface="Times New Roman" pitchFamily="18" charset="0"/>
              </a:rPr>
              <a:t>3.Разность отметок верха стеновых панелей в пределах выверяемого </a:t>
            </a:r>
          </a:p>
          <a:p>
            <a:pPr>
              <a:spcBef>
                <a:spcPts val="0"/>
              </a:spcBef>
              <a:spcAft>
                <a:spcPts val="0"/>
              </a:spcAft>
            </a:pPr>
            <a:r>
              <a:rPr lang="ru-RU" sz="1400" i="1" dirty="0" smtClean="0">
                <a:solidFill>
                  <a:srgbClr val="C00000"/>
                </a:solidFill>
                <a:latin typeface="Times New Roman" pitchFamily="18" charset="0"/>
                <a:cs typeface="Times New Roman" pitchFamily="18" charset="0"/>
              </a:rPr>
              <a:t>участка при:</a:t>
            </a:r>
          </a:p>
          <a:p>
            <a:pPr>
              <a:spcBef>
                <a:spcPts val="0"/>
              </a:spcBef>
              <a:spcAft>
                <a:spcPts val="0"/>
              </a:spcAft>
            </a:pPr>
            <a:r>
              <a:rPr lang="ru-RU" sz="1400" i="1" dirty="0" smtClean="0">
                <a:solidFill>
                  <a:srgbClr val="C00000"/>
                </a:solidFill>
                <a:latin typeface="Times New Roman" pitchFamily="18" charset="0"/>
                <a:cs typeface="Times New Roman" pitchFamily="18" charset="0"/>
              </a:rPr>
              <a:t>- установке по маякам - 10 мм;</a:t>
            </a:r>
          </a:p>
          <a:p>
            <a:pPr>
              <a:spcBef>
                <a:spcPts val="0"/>
              </a:spcBef>
              <a:spcAft>
                <a:spcPts val="0"/>
              </a:spcAft>
            </a:pPr>
            <a:r>
              <a:rPr lang="ru-RU" sz="1400" i="1" dirty="0" smtClean="0">
                <a:solidFill>
                  <a:srgbClr val="C00000"/>
                </a:solidFill>
                <a:latin typeface="Times New Roman" pitchFamily="18" charset="0"/>
                <a:cs typeface="Times New Roman" pitchFamily="18" charset="0"/>
              </a:rPr>
              <a:t>- контактной установке - (12 + 2</a:t>
            </a:r>
            <a:r>
              <a:rPr lang="en-US" sz="1400" i="1" dirty="0" smtClean="0">
                <a:solidFill>
                  <a:srgbClr val="C00000"/>
                </a:solidFill>
                <a:latin typeface="Times New Roman" pitchFamily="18" charset="0"/>
                <a:cs typeface="Times New Roman" pitchFamily="18" charset="0"/>
              </a:rPr>
              <a:t>n</a:t>
            </a:r>
            <a:r>
              <a:rPr lang="ru-RU" sz="1400" i="1" dirty="0" smtClean="0">
                <a:solidFill>
                  <a:srgbClr val="C00000"/>
                </a:solidFill>
                <a:latin typeface="Times New Roman" pitchFamily="18" charset="0"/>
                <a:cs typeface="Times New Roman" pitchFamily="18" charset="0"/>
              </a:rPr>
              <a:t>) мм,</a:t>
            </a:r>
          </a:p>
          <a:p>
            <a:pPr>
              <a:spcBef>
                <a:spcPts val="0"/>
              </a:spcBef>
              <a:spcAft>
                <a:spcPts val="0"/>
              </a:spcAft>
            </a:pPr>
            <a:r>
              <a:rPr lang="ru-RU" sz="1400" i="1" dirty="0" smtClean="0">
                <a:solidFill>
                  <a:srgbClr val="C00000"/>
                </a:solidFill>
                <a:latin typeface="Times New Roman" pitchFamily="18" charset="0"/>
                <a:cs typeface="Times New Roman" pitchFamily="18" charset="0"/>
              </a:rPr>
              <a:t>где </a:t>
            </a:r>
            <a:r>
              <a:rPr lang="en-US" sz="1400" i="1" dirty="0" smtClean="0">
                <a:solidFill>
                  <a:srgbClr val="C00000"/>
                </a:solidFill>
                <a:latin typeface="Times New Roman" pitchFamily="18" charset="0"/>
                <a:cs typeface="Times New Roman" pitchFamily="18" charset="0"/>
              </a:rPr>
              <a:t>n </a:t>
            </a:r>
            <a:r>
              <a:rPr lang="ru-RU" sz="1400" i="1" dirty="0" smtClean="0">
                <a:solidFill>
                  <a:srgbClr val="C00000"/>
                </a:solidFill>
                <a:latin typeface="Times New Roman" pitchFamily="18" charset="0"/>
                <a:cs typeface="Times New Roman" pitchFamily="18" charset="0"/>
              </a:rPr>
              <a:t>- число установленных по высоте панелей;</a:t>
            </a:r>
          </a:p>
          <a:p>
            <a:pPr>
              <a:spcBef>
                <a:spcPts val="0"/>
              </a:spcBef>
              <a:spcAft>
                <a:spcPts val="0"/>
              </a:spcAft>
            </a:pPr>
            <a:r>
              <a:rPr lang="ru-RU" sz="1400" i="1" dirty="0" smtClean="0">
                <a:solidFill>
                  <a:srgbClr val="C00000"/>
                </a:solidFill>
                <a:latin typeface="Times New Roman" pitchFamily="18" charset="0"/>
                <a:cs typeface="Times New Roman" pitchFamily="18" charset="0"/>
              </a:rPr>
              <a:t>- отметок маяков относительно монтажного горизонта - ±5мм.</a:t>
            </a:r>
          </a:p>
          <a:p>
            <a:pPr algn="just">
              <a:spcBef>
                <a:spcPts val="0"/>
              </a:spcBef>
              <a:spcAft>
                <a:spcPts val="0"/>
              </a:spcAft>
            </a:pPr>
            <a:endParaRPr lang="ru-RU" sz="1400" dirty="0" smtClean="0">
              <a:solidFill>
                <a:schemeClr val="tx1"/>
              </a:solidFill>
              <a:latin typeface="Times New Roman" pitchFamily="18" charset="0"/>
              <a:cs typeface="Times New Roman" pitchFamily="18" charset="0"/>
            </a:endParaRPr>
          </a:p>
        </p:txBody>
      </p:sp>
      <p:pic>
        <p:nvPicPr>
          <p:cNvPr id="4" name="Рисунок 3"/>
          <p:cNvPicPr>
            <a:picLocks noChangeAspect="1"/>
          </p:cNvPicPr>
          <p:nvPr/>
        </p:nvPicPr>
        <p:blipFill>
          <a:blip r:embed="rId2"/>
          <a:stretch>
            <a:fillRect/>
          </a:stretch>
        </p:blipFill>
        <p:spPr>
          <a:xfrm>
            <a:off x="6156176" y="4293096"/>
            <a:ext cx="2987824" cy="2564904"/>
          </a:xfrm>
          <a:prstGeom prst="rect">
            <a:avLst/>
          </a:prstGeom>
        </p:spPr>
      </p:pic>
    </p:spTree>
    <p:extLst>
      <p:ext uri="{BB962C8B-B14F-4D97-AF65-F5344CB8AC3E}">
        <p14:creationId xmlns:p14="http://schemas.microsoft.com/office/powerpoint/2010/main" val="26789342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одзаголовок 2"/>
          <p:cNvSpPr txBox="1">
            <a:spLocks/>
          </p:cNvSpPr>
          <p:nvPr/>
        </p:nvSpPr>
        <p:spPr>
          <a:xfrm>
            <a:off x="0" y="0"/>
            <a:ext cx="9144000" cy="6858000"/>
          </a:xfrm>
          <a:prstGeom prst="rect">
            <a:avLst/>
          </a:prstGeom>
        </p:spPr>
        <p:txBody>
          <a:bodyPr>
            <a:no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algn="ctr">
              <a:spcBef>
                <a:spcPts val="0"/>
              </a:spcBef>
              <a:spcAft>
                <a:spcPts val="0"/>
              </a:spcAft>
            </a:pPr>
            <a:r>
              <a:rPr lang="ru-RU" sz="2400" dirty="0" smtClean="0">
                <a:solidFill>
                  <a:schemeClr val="tx1"/>
                </a:solidFill>
                <a:latin typeface="Times New Roman" pitchFamily="18" charset="0"/>
                <a:cs typeface="Times New Roman" pitchFamily="18" charset="0"/>
              </a:rPr>
              <a:t>	</a:t>
            </a:r>
            <a:r>
              <a:rPr lang="ru-RU" sz="1600" b="1" dirty="0" smtClean="0">
                <a:solidFill>
                  <a:schemeClr val="accent1"/>
                </a:solidFill>
                <a:latin typeface="Times New Roman" pitchFamily="18" charset="0"/>
                <a:cs typeface="Times New Roman" pitchFamily="18" charset="0"/>
              </a:rPr>
              <a:t> </a:t>
            </a:r>
            <a:r>
              <a:rPr lang="ru-RU" sz="1600" b="1" dirty="0" smtClean="0">
                <a:solidFill>
                  <a:srgbClr val="C00000"/>
                </a:solidFill>
                <a:latin typeface="Times New Roman" pitchFamily="18" charset="0"/>
                <a:cs typeface="Times New Roman" pitchFamily="18" charset="0"/>
              </a:rPr>
              <a:t>Монтаж панелей, блоков несущих стен зданий.</a:t>
            </a:r>
            <a:endParaRPr lang="ru-RU" sz="1600" dirty="0" smtClean="0">
              <a:solidFill>
                <a:srgbClr val="C00000"/>
              </a:solidFill>
              <a:latin typeface="Times New Roman" pitchFamily="18" charset="0"/>
              <a:cs typeface="Times New Roman" pitchFamily="18" charset="0"/>
            </a:endParaRPr>
          </a:p>
          <a:p>
            <a:pPr>
              <a:spcBef>
                <a:spcPts val="0"/>
              </a:spcBef>
              <a:spcAft>
                <a:spcPts val="0"/>
              </a:spcAft>
            </a:pPr>
            <a:r>
              <a:rPr lang="ru-RU" sz="1400" dirty="0" smtClean="0">
                <a:solidFill>
                  <a:schemeClr val="tx1"/>
                </a:solidFill>
                <a:latin typeface="Times New Roman" pitchFamily="18" charset="0"/>
                <a:cs typeface="Times New Roman" pitchFamily="18" charset="0"/>
              </a:rPr>
              <a:t>Монтаж панелей наружных стен разрешается производить только после приёмки опорных элементов, включающей геодезическую проверку соответствия их планового и высотного положения проектному с составлением исполнительной геодезической схемы.</a:t>
            </a:r>
          </a:p>
          <a:p>
            <a:pPr>
              <a:spcBef>
                <a:spcPts val="0"/>
              </a:spcBef>
              <a:spcAft>
                <a:spcPts val="0"/>
              </a:spcAft>
            </a:pPr>
            <a:r>
              <a:rPr lang="ru-RU" sz="1400" dirty="0" smtClean="0">
                <a:solidFill>
                  <a:schemeClr val="tx1"/>
                </a:solidFill>
                <a:latin typeface="Times New Roman" pitchFamily="18" charset="0"/>
                <a:cs typeface="Times New Roman" pitchFamily="18" charset="0"/>
              </a:rPr>
              <a:t>Установку панелей стен следует производить, опирая их на выверенные относительно монтажного горизонта маяки. Прочность материала, из которого изготовляют маяки, не должна быть выше установленной проектом прочности на сжатие раствора, применяемого для устройства постели.</a:t>
            </a:r>
          </a:p>
          <a:p>
            <a:pPr>
              <a:spcBef>
                <a:spcPts val="0"/>
              </a:spcBef>
              <a:spcAft>
                <a:spcPts val="0"/>
              </a:spcAft>
            </a:pPr>
            <a:r>
              <a:rPr lang="ru-RU" sz="1400" dirty="0" smtClean="0">
                <a:solidFill>
                  <a:schemeClr val="tx1"/>
                </a:solidFill>
                <a:latin typeface="Times New Roman" pitchFamily="18" charset="0"/>
                <a:cs typeface="Times New Roman" pitchFamily="18" charset="0"/>
              </a:rPr>
              <a:t>Выверку панелей наружных стен однорядной разрезки следует проводить:</a:t>
            </a:r>
          </a:p>
          <a:p>
            <a:pPr>
              <a:spcBef>
                <a:spcPts val="0"/>
              </a:spcBef>
              <a:spcAft>
                <a:spcPts val="0"/>
              </a:spcAft>
            </a:pPr>
            <a:r>
              <a:rPr lang="ru-RU" sz="1400" dirty="0" smtClean="0">
                <a:solidFill>
                  <a:schemeClr val="tx1"/>
                </a:solidFill>
                <a:latin typeface="Times New Roman" pitchFamily="18" charset="0"/>
                <a:cs typeface="Times New Roman" pitchFamily="18" charset="0"/>
              </a:rPr>
              <a:t>- в плоскости стены - совмещая осевую риску панели в уровне низа с ориентирной риской на перекрытии, вынесенной от разбивочной оси.  При наличии в стыках панелей зон компенсации накопленных погрешностей (при стыковании панелей внахлест в местах устройства лоджий, эркеров и других выступающих или западающих частей здания) выверку можно производить по шаблонам, фиксирующим проектный размер шва между панелями;</a:t>
            </a:r>
          </a:p>
          <a:p>
            <a:pPr>
              <a:spcBef>
                <a:spcPts val="0"/>
              </a:spcBef>
              <a:spcAft>
                <a:spcPts val="0"/>
              </a:spcAft>
            </a:pPr>
            <a:r>
              <a:rPr lang="ru-RU" sz="1400" dirty="0" smtClean="0">
                <a:solidFill>
                  <a:schemeClr val="tx1"/>
                </a:solidFill>
                <a:latin typeface="Times New Roman" pitchFamily="18" charset="0"/>
                <a:cs typeface="Times New Roman" pitchFamily="18" charset="0"/>
              </a:rPr>
              <a:t>-  из плоскости стены - совмещая нижнюю грань панели с установленными рисками на перекрытии, вынесенными от разбивочных осей;</a:t>
            </a:r>
          </a:p>
          <a:p>
            <a:pPr>
              <a:spcBef>
                <a:spcPts val="0"/>
              </a:spcBef>
              <a:spcAft>
                <a:spcPts val="0"/>
              </a:spcAft>
            </a:pPr>
            <a:r>
              <a:rPr lang="ru-RU" sz="1400" dirty="0" smtClean="0">
                <a:solidFill>
                  <a:schemeClr val="tx1"/>
                </a:solidFill>
                <a:latin typeface="Times New Roman" pitchFamily="18" charset="0"/>
                <a:cs typeface="Times New Roman" pitchFamily="18" charset="0"/>
              </a:rPr>
              <a:t>-  в вертикальной плоскости - выверяя внутреннюю грань панели относительно вертикали.</a:t>
            </a:r>
          </a:p>
          <a:p>
            <a:pPr marL="342900" indent="-342900">
              <a:spcBef>
                <a:spcPts val="0"/>
              </a:spcBef>
              <a:spcAft>
                <a:spcPts val="0"/>
              </a:spcAft>
              <a:buClrTx/>
              <a:buSzTx/>
              <a:defRPr/>
            </a:pPr>
            <a:r>
              <a:rPr lang="ru-RU" sz="1600" dirty="0" smtClean="0">
                <a:solidFill>
                  <a:srgbClr val="7030A0"/>
                </a:solidFill>
                <a:latin typeface="Times New Roman" pitchFamily="18" charset="0"/>
                <a:cs typeface="Times New Roman" pitchFamily="18" charset="0"/>
              </a:rPr>
              <a:t>Допускаемые отклонения: (СНиП 5.03.37-2005 </a:t>
            </a:r>
            <a:r>
              <a:rPr lang="ru-RU" sz="1600" dirty="0" err="1" smtClean="0">
                <a:solidFill>
                  <a:srgbClr val="7030A0"/>
                </a:solidFill>
                <a:latin typeface="Times New Roman" pitchFamily="18" charset="0"/>
                <a:cs typeface="Times New Roman" pitchFamily="18" charset="0"/>
              </a:rPr>
              <a:t>пп</a:t>
            </a:r>
            <a:r>
              <a:rPr lang="ru-RU" sz="1600" dirty="0" smtClean="0">
                <a:solidFill>
                  <a:srgbClr val="7030A0"/>
                </a:solidFill>
                <a:latin typeface="Times New Roman" pitchFamily="18" charset="0"/>
                <a:cs typeface="Times New Roman" pitchFamily="18" charset="0"/>
              </a:rPr>
              <a:t>. 6.1,  табл. 12)</a:t>
            </a:r>
          </a:p>
          <a:p>
            <a:pPr>
              <a:spcBef>
                <a:spcPts val="0"/>
              </a:spcBef>
              <a:spcAft>
                <a:spcPts val="0"/>
              </a:spcAft>
            </a:pPr>
            <a:endParaRPr lang="ru-RU" sz="1600" dirty="0" smtClean="0">
              <a:solidFill>
                <a:srgbClr val="7030A0"/>
              </a:solidFill>
              <a:latin typeface="Times New Roman" pitchFamily="18" charset="0"/>
              <a:cs typeface="Times New Roman" pitchFamily="18" charset="0"/>
            </a:endParaRPr>
          </a:p>
          <a:p>
            <a:pPr>
              <a:spcBef>
                <a:spcPts val="0"/>
              </a:spcBef>
              <a:spcAft>
                <a:spcPts val="0"/>
              </a:spcAft>
            </a:pPr>
            <a:r>
              <a:rPr lang="ru-RU" sz="1400" i="1" dirty="0" smtClean="0">
                <a:solidFill>
                  <a:srgbClr val="C00000"/>
                </a:solidFill>
                <a:latin typeface="Times New Roman" pitchFamily="18" charset="0"/>
                <a:cs typeface="Times New Roman" pitchFamily="18" charset="0"/>
              </a:rPr>
              <a:t>1.Смещение ориентиров (рисок геометрических осей, граней) </a:t>
            </a:r>
          </a:p>
          <a:p>
            <a:pPr>
              <a:spcBef>
                <a:spcPts val="0"/>
              </a:spcBef>
              <a:spcAft>
                <a:spcPts val="0"/>
              </a:spcAft>
            </a:pPr>
            <a:r>
              <a:rPr lang="ru-RU" sz="1400" i="1" dirty="0" smtClean="0">
                <a:solidFill>
                  <a:srgbClr val="C00000"/>
                </a:solidFill>
                <a:latin typeface="Times New Roman" pitchFamily="18" charset="0"/>
                <a:cs typeface="Times New Roman" pitchFamily="18" charset="0"/>
              </a:rPr>
              <a:t>в нижнем сечении установленных панелей, блоков </a:t>
            </a:r>
          </a:p>
          <a:p>
            <a:pPr>
              <a:spcBef>
                <a:spcPts val="0"/>
              </a:spcBef>
              <a:spcAft>
                <a:spcPts val="0"/>
              </a:spcAft>
            </a:pPr>
            <a:r>
              <a:rPr lang="ru-RU" sz="1400" i="1" dirty="0" smtClean="0">
                <a:solidFill>
                  <a:srgbClr val="C00000"/>
                </a:solidFill>
                <a:latin typeface="Times New Roman" pitchFamily="18" charset="0"/>
                <a:cs typeface="Times New Roman" pitchFamily="18" charset="0"/>
              </a:rPr>
              <a:t>с установочными ориен­тирами (рисками геометрических </a:t>
            </a:r>
          </a:p>
          <a:p>
            <a:pPr>
              <a:spcBef>
                <a:spcPts val="0"/>
              </a:spcBef>
              <a:spcAft>
                <a:spcPts val="0"/>
              </a:spcAft>
            </a:pPr>
            <a:r>
              <a:rPr lang="ru-RU" sz="1400" i="1" dirty="0" smtClean="0">
                <a:solidFill>
                  <a:srgbClr val="C00000"/>
                </a:solidFill>
                <a:latin typeface="Times New Roman" pitchFamily="18" charset="0"/>
                <a:cs typeface="Times New Roman" pitchFamily="18" charset="0"/>
              </a:rPr>
              <a:t>осей или гранями нижележащих элемен­тов, рисками </a:t>
            </a:r>
          </a:p>
          <a:p>
            <a:pPr>
              <a:spcBef>
                <a:spcPts val="0"/>
              </a:spcBef>
              <a:spcAft>
                <a:spcPts val="0"/>
              </a:spcAft>
            </a:pPr>
            <a:r>
              <a:rPr lang="ru-RU" sz="1400" i="1" dirty="0" smtClean="0">
                <a:solidFill>
                  <a:srgbClr val="C00000"/>
                </a:solidFill>
                <a:latin typeface="Times New Roman" pitchFamily="18" charset="0"/>
                <a:cs typeface="Times New Roman" pitchFamily="18" charset="0"/>
              </a:rPr>
              <a:t>разбивочных осей) - 8 мм.</a:t>
            </a:r>
          </a:p>
          <a:p>
            <a:pPr>
              <a:spcBef>
                <a:spcPts val="0"/>
              </a:spcBef>
              <a:spcAft>
                <a:spcPts val="0"/>
              </a:spcAft>
            </a:pPr>
            <a:r>
              <a:rPr lang="ru-RU" sz="1400" i="1" dirty="0" smtClean="0">
                <a:solidFill>
                  <a:srgbClr val="C00000"/>
                </a:solidFill>
                <a:latin typeface="Times New Roman" pitchFamily="18" charset="0"/>
                <a:cs typeface="Times New Roman" pitchFamily="18" charset="0"/>
              </a:rPr>
              <a:t>2.Вертикаль верха плоскостей:</a:t>
            </a:r>
          </a:p>
          <a:p>
            <a:pPr>
              <a:spcBef>
                <a:spcPts val="0"/>
              </a:spcBef>
              <a:spcAft>
                <a:spcPts val="0"/>
              </a:spcAft>
            </a:pPr>
            <a:r>
              <a:rPr lang="ru-RU" sz="1400" i="1" dirty="0" smtClean="0">
                <a:solidFill>
                  <a:srgbClr val="C00000"/>
                </a:solidFill>
                <a:latin typeface="Times New Roman" pitchFamily="18" charset="0"/>
                <a:cs typeface="Times New Roman" pitchFamily="18" charset="0"/>
              </a:rPr>
              <a:t>-  панелей - 10 мм;</a:t>
            </a:r>
          </a:p>
          <a:p>
            <a:pPr>
              <a:spcBef>
                <a:spcPts val="0"/>
              </a:spcBef>
              <a:spcAft>
                <a:spcPts val="0"/>
              </a:spcAft>
            </a:pPr>
            <a:r>
              <a:rPr lang="ru-RU" sz="1400" i="1" dirty="0" smtClean="0">
                <a:solidFill>
                  <a:srgbClr val="C00000"/>
                </a:solidFill>
                <a:latin typeface="Times New Roman" pitchFamily="18" charset="0"/>
                <a:cs typeface="Times New Roman" pitchFamily="18" charset="0"/>
              </a:rPr>
              <a:t>-  блоков - 12 мм.</a:t>
            </a:r>
          </a:p>
          <a:p>
            <a:pPr>
              <a:spcBef>
                <a:spcPts val="0"/>
              </a:spcBef>
              <a:spcAft>
                <a:spcPts val="0"/>
              </a:spcAft>
            </a:pPr>
            <a:r>
              <a:rPr lang="ru-RU" sz="1400" i="1" dirty="0" smtClean="0">
                <a:solidFill>
                  <a:srgbClr val="C00000"/>
                </a:solidFill>
                <a:latin typeface="Times New Roman" pitchFamily="18" charset="0"/>
                <a:cs typeface="Times New Roman" pitchFamily="18" charset="0"/>
              </a:rPr>
              <a:t>3.Отметок маяков относительно </a:t>
            </a:r>
          </a:p>
          <a:p>
            <a:pPr>
              <a:spcBef>
                <a:spcPts val="0"/>
              </a:spcBef>
              <a:spcAft>
                <a:spcPts val="0"/>
              </a:spcAft>
            </a:pPr>
            <a:r>
              <a:rPr lang="ru-RU" sz="1400" i="1" dirty="0" smtClean="0">
                <a:solidFill>
                  <a:srgbClr val="C00000"/>
                </a:solidFill>
                <a:latin typeface="Times New Roman" pitchFamily="18" charset="0"/>
                <a:cs typeface="Times New Roman" pitchFamily="18" charset="0"/>
              </a:rPr>
              <a:t>монтажного горизонта - ±5 мм.</a:t>
            </a:r>
          </a:p>
          <a:p>
            <a:pPr>
              <a:spcBef>
                <a:spcPts val="0"/>
              </a:spcBef>
              <a:spcAft>
                <a:spcPts val="0"/>
              </a:spcAft>
            </a:pPr>
            <a:r>
              <a:rPr lang="ru-RU" sz="1400" i="1" dirty="0" smtClean="0">
                <a:solidFill>
                  <a:srgbClr val="C00000"/>
                </a:solidFill>
                <a:latin typeface="Times New Roman" pitchFamily="18" charset="0"/>
                <a:cs typeface="Times New Roman" pitchFamily="18" charset="0"/>
              </a:rPr>
              <a:t>4.Толщина маяков при отсутствии в </a:t>
            </a:r>
          </a:p>
          <a:p>
            <a:pPr>
              <a:spcBef>
                <a:spcPts val="0"/>
              </a:spcBef>
              <a:spcAft>
                <a:spcPts val="0"/>
              </a:spcAft>
            </a:pPr>
            <a:r>
              <a:rPr lang="ru-RU" sz="1400" i="1" dirty="0" smtClean="0">
                <a:solidFill>
                  <a:srgbClr val="C00000"/>
                </a:solidFill>
                <a:latin typeface="Times New Roman" pitchFamily="18" charset="0"/>
                <a:cs typeface="Times New Roman" pitchFamily="18" charset="0"/>
              </a:rPr>
              <a:t>проекте специальных указаний должна составлять 10-30 мм.</a:t>
            </a:r>
          </a:p>
          <a:p>
            <a:endParaRPr lang="ru-RU" sz="1800" b="1" i="1" dirty="0">
              <a:solidFill>
                <a:srgbClr val="C00000"/>
              </a:solidFill>
              <a:latin typeface="Times New Roman" pitchFamily="18" charset="0"/>
              <a:cs typeface="Times New Roman" pitchFamily="18" charset="0"/>
            </a:endParaRPr>
          </a:p>
        </p:txBody>
      </p:sp>
      <p:pic>
        <p:nvPicPr>
          <p:cNvPr id="3" name="Рисунок 2"/>
          <p:cNvPicPr>
            <a:picLocks noChangeAspect="1"/>
          </p:cNvPicPr>
          <p:nvPr/>
        </p:nvPicPr>
        <p:blipFill>
          <a:blip r:embed="rId2"/>
          <a:stretch>
            <a:fillRect/>
          </a:stretch>
        </p:blipFill>
        <p:spPr>
          <a:xfrm>
            <a:off x="5220072" y="3760964"/>
            <a:ext cx="3923928" cy="3097036"/>
          </a:xfrm>
          <a:prstGeom prst="rect">
            <a:avLst/>
          </a:prstGeom>
        </p:spPr>
      </p:pic>
    </p:spTree>
    <p:extLst>
      <p:ext uri="{BB962C8B-B14F-4D97-AF65-F5344CB8AC3E}">
        <p14:creationId xmlns:p14="http://schemas.microsoft.com/office/powerpoint/2010/main" val="34382537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одзаголовок 5"/>
          <p:cNvSpPr txBox="1">
            <a:spLocks/>
          </p:cNvSpPr>
          <p:nvPr/>
        </p:nvSpPr>
        <p:spPr>
          <a:xfrm>
            <a:off x="0" y="0"/>
            <a:ext cx="9144000" cy="6858000"/>
          </a:xfrm>
          <a:prstGeom prst="rect">
            <a:avLst/>
          </a:prstGeom>
        </p:spPr>
        <p:txBody>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algn="ctr"/>
            <a:r>
              <a:rPr lang="ru-RU" sz="1600" b="1" dirty="0" smtClean="0">
                <a:solidFill>
                  <a:srgbClr val="C00000"/>
                </a:solidFill>
                <a:latin typeface="Times New Roman" pitchFamily="18" charset="0"/>
                <a:cs typeface="Times New Roman" pitchFamily="18" charset="0"/>
              </a:rPr>
              <a:t>Монтаж санитарно-технических кабин.</a:t>
            </a:r>
            <a:endParaRPr lang="ru-RU" sz="1600" dirty="0" smtClean="0">
              <a:solidFill>
                <a:srgbClr val="C00000"/>
              </a:solidFill>
              <a:latin typeface="Times New Roman" pitchFamily="18" charset="0"/>
              <a:cs typeface="Times New Roman" pitchFamily="18" charset="0"/>
            </a:endParaRPr>
          </a:p>
          <a:p>
            <a:pPr algn="just"/>
            <a:r>
              <a:rPr lang="ru-RU" sz="1400" dirty="0" smtClean="0">
                <a:solidFill>
                  <a:schemeClr val="tx1"/>
                </a:solidFill>
                <a:latin typeface="Times New Roman" pitchFamily="18" charset="0"/>
                <a:cs typeface="Times New Roman" pitchFamily="18" charset="0"/>
              </a:rPr>
              <a:t>Санитарно-технические кабины надлежит устанавливать на прокладки. Выверку низа кабин следует производить по ориентирным рискам, вынесенным на перекрытие от разбивочных осей. </a:t>
            </a:r>
          </a:p>
          <a:p>
            <a:pPr algn="just"/>
            <a:r>
              <a:rPr lang="ru-RU" sz="1400" dirty="0" smtClean="0">
                <a:solidFill>
                  <a:schemeClr val="tx1"/>
                </a:solidFill>
                <a:latin typeface="Times New Roman" pitchFamily="18" charset="0"/>
                <a:cs typeface="Times New Roman" pitchFamily="18" charset="0"/>
              </a:rPr>
              <a:t>Относительно вертикальной плоскости кабины следует устанавливать, выверяя грани двух взаимно перпендикулярных стен кабины.</a:t>
            </a:r>
          </a:p>
          <a:p>
            <a:pPr algn="just"/>
            <a:r>
              <a:rPr lang="ru-RU" sz="1400" dirty="0" smtClean="0">
                <a:solidFill>
                  <a:schemeClr val="tx1"/>
                </a:solidFill>
                <a:latin typeface="Times New Roman" pitchFamily="18" charset="0"/>
                <a:cs typeface="Times New Roman" pitchFamily="18" charset="0"/>
              </a:rPr>
              <a:t>При установке кабин канализационный и водопроводный стояки необходимо тщательно совмещать с соответствующими стояками нижерасположенных кабин.</a:t>
            </a:r>
          </a:p>
          <a:p>
            <a:pPr algn="just"/>
            <a:r>
              <a:rPr lang="ru-RU" sz="1400" dirty="0" smtClean="0">
                <a:solidFill>
                  <a:schemeClr val="tx1"/>
                </a:solidFill>
                <a:latin typeface="Times New Roman" pitchFamily="18" charset="0"/>
                <a:cs typeface="Times New Roman" pitchFamily="18" charset="0"/>
              </a:rPr>
              <a:t>Отверстия в панелях перекрытий после установки кабин, монтажа стояков и проведения гидравлических испытаний должны быть тщательно заделаны раствором.</a:t>
            </a:r>
          </a:p>
          <a:p>
            <a:pPr marL="342900" indent="-342900">
              <a:buClrTx/>
              <a:buSzTx/>
              <a:defRPr/>
            </a:pPr>
            <a:r>
              <a:rPr lang="ru-RU" sz="1400" dirty="0" smtClean="0">
                <a:solidFill>
                  <a:srgbClr val="7030A0"/>
                </a:solidFill>
                <a:latin typeface="Times New Roman" pitchFamily="18" charset="0"/>
                <a:cs typeface="Times New Roman" pitchFamily="18" charset="0"/>
              </a:rPr>
              <a:t>Допускаемые отклонения: (СНиП 5.03.37-2005 </a:t>
            </a:r>
            <a:r>
              <a:rPr lang="ru-RU" sz="1400" dirty="0" err="1" smtClean="0">
                <a:solidFill>
                  <a:srgbClr val="7030A0"/>
                </a:solidFill>
                <a:latin typeface="Times New Roman" pitchFamily="18" charset="0"/>
                <a:cs typeface="Times New Roman" pitchFamily="18" charset="0"/>
              </a:rPr>
              <a:t>пп</a:t>
            </a:r>
            <a:r>
              <a:rPr lang="ru-RU" sz="1400" dirty="0" smtClean="0">
                <a:solidFill>
                  <a:srgbClr val="7030A0"/>
                </a:solidFill>
                <a:latin typeface="Times New Roman" pitchFamily="18" charset="0"/>
                <a:cs typeface="Times New Roman" pitchFamily="18" charset="0"/>
              </a:rPr>
              <a:t>. 6.1,  табл. 12)</a:t>
            </a:r>
          </a:p>
          <a:p>
            <a:pPr algn="just"/>
            <a:endParaRPr lang="ru-RU" sz="1400" dirty="0" smtClean="0">
              <a:solidFill>
                <a:srgbClr val="7030A0"/>
              </a:solidFill>
              <a:latin typeface="Times New Roman" pitchFamily="18" charset="0"/>
              <a:cs typeface="Times New Roman" pitchFamily="18" charset="0"/>
            </a:endParaRPr>
          </a:p>
          <a:p>
            <a:pPr>
              <a:lnSpc>
                <a:spcPct val="150000"/>
              </a:lnSpc>
            </a:pPr>
            <a:r>
              <a:rPr lang="ru-RU" sz="1400" i="1" dirty="0" smtClean="0">
                <a:solidFill>
                  <a:srgbClr val="C00000"/>
                </a:solidFill>
                <a:latin typeface="Times New Roman" pitchFamily="18" charset="0"/>
                <a:cs typeface="Times New Roman" pitchFamily="18" charset="0"/>
              </a:rPr>
              <a:t>1.Совмещение ориентиров (рисок  геометрических  </a:t>
            </a:r>
          </a:p>
          <a:p>
            <a:pPr>
              <a:lnSpc>
                <a:spcPct val="150000"/>
              </a:lnSpc>
            </a:pPr>
            <a:r>
              <a:rPr lang="ru-RU" sz="1400" i="1" dirty="0" smtClean="0">
                <a:solidFill>
                  <a:srgbClr val="C00000"/>
                </a:solidFill>
                <a:latin typeface="Times New Roman" pitchFamily="18" charset="0"/>
                <a:cs typeface="Times New Roman" pitchFamily="18" charset="0"/>
              </a:rPr>
              <a:t>осей,   граней) в нижнем сечении кабин </a:t>
            </a:r>
          </a:p>
          <a:p>
            <a:pPr>
              <a:lnSpc>
                <a:spcPct val="150000"/>
              </a:lnSpc>
            </a:pPr>
            <a:r>
              <a:rPr lang="ru-RU" sz="1400" i="1" dirty="0" smtClean="0">
                <a:solidFill>
                  <a:srgbClr val="C00000"/>
                </a:solidFill>
                <a:latin typeface="Times New Roman" pitchFamily="18" charset="0"/>
                <a:cs typeface="Times New Roman" pitchFamily="18" charset="0"/>
              </a:rPr>
              <a:t>с установочными ориентирами (рисками </a:t>
            </a:r>
          </a:p>
          <a:p>
            <a:pPr>
              <a:lnSpc>
                <a:spcPct val="150000"/>
              </a:lnSpc>
            </a:pPr>
            <a:r>
              <a:rPr lang="ru-RU" sz="1400" i="1" dirty="0" smtClean="0">
                <a:solidFill>
                  <a:srgbClr val="C00000"/>
                </a:solidFill>
                <a:latin typeface="Times New Roman" pitchFamily="18" charset="0"/>
                <a:cs typeface="Times New Roman" pitchFamily="18" charset="0"/>
              </a:rPr>
              <a:t>геометрических осей или гранями нижележащих </a:t>
            </a:r>
          </a:p>
          <a:p>
            <a:pPr>
              <a:lnSpc>
                <a:spcPct val="150000"/>
              </a:lnSpc>
            </a:pPr>
            <a:r>
              <a:rPr lang="ru-RU" sz="1400" i="1" dirty="0" smtClean="0">
                <a:solidFill>
                  <a:srgbClr val="C00000"/>
                </a:solidFill>
                <a:latin typeface="Times New Roman" pitchFamily="18" charset="0"/>
                <a:cs typeface="Times New Roman" pitchFamily="18" charset="0"/>
              </a:rPr>
              <a:t>элементов, рисками разбивочных осей) - 8 мм.</a:t>
            </a:r>
          </a:p>
          <a:p>
            <a:pPr>
              <a:lnSpc>
                <a:spcPct val="150000"/>
              </a:lnSpc>
            </a:pPr>
            <a:r>
              <a:rPr lang="ru-RU" sz="1400" i="1" dirty="0" smtClean="0">
                <a:solidFill>
                  <a:srgbClr val="C00000"/>
                </a:solidFill>
                <a:latin typeface="Times New Roman" pitchFamily="18" charset="0"/>
                <a:cs typeface="Times New Roman" pitchFamily="18" charset="0"/>
              </a:rPr>
              <a:t>2.Вертикали верха плоскостей кабин - 10 мм.</a:t>
            </a:r>
          </a:p>
          <a:p>
            <a:pPr>
              <a:lnSpc>
                <a:spcPct val="150000"/>
              </a:lnSpc>
            </a:pPr>
            <a:r>
              <a:rPr lang="ru-RU" sz="1400" i="1" dirty="0" smtClean="0">
                <a:solidFill>
                  <a:srgbClr val="C00000"/>
                </a:solidFill>
                <a:latin typeface="Times New Roman" pitchFamily="18" charset="0"/>
                <a:cs typeface="Times New Roman" pitchFamily="18" charset="0"/>
              </a:rPr>
              <a:t>3Разница отметок опорных поверхностей кабин </a:t>
            </a:r>
          </a:p>
          <a:p>
            <a:pPr>
              <a:lnSpc>
                <a:spcPct val="150000"/>
              </a:lnSpc>
            </a:pPr>
            <a:r>
              <a:rPr lang="ru-RU" sz="1400" i="1" dirty="0" smtClean="0">
                <a:solidFill>
                  <a:srgbClr val="C00000"/>
                </a:solidFill>
                <a:latin typeface="Times New Roman" pitchFamily="18" charset="0"/>
                <a:cs typeface="Times New Roman" pitchFamily="18" charset="0"/>
              </a:rPr>
              <a:t>в пределах внутреннего участка - 10 мм.</a:t>
            </a:r>
          </a:p>
          <a:p>
            <a:pPr algn="just">
              <a:lnSpc>
                <a:spcPct val="150000"/>
              </a:lnSpc>
            </a:pPr>
            <a:endParaRPr lang="ru-RU" sz="1400" dirty="0" smtClean="0">
              <a:solidFill>
                <a:srgbClr val="7030A0"/>
              </a:solidFill>
              <a:latin typeface="Times New Roman" pitchFamily="18" charset="0"/>
              <a:cs typeface="Times New Roman" pitchFamily="18" charset="0"/>
            </a:endParaRPr>
          </a:p>
          <a:p>
            <a:pPr algn="just"/>
            <a:endParaRPr lang="ru-RU" sz="1400" dirty="0" smtClean="0">
              <a:solidFill>
                <a:srgbClr val="7030A0"/>
              </a:solidFill>
              <a:latin typeface="Times New Roman" pitchFamily="18" charset="0"/>
              <a:cs typeface="Times New Roman" pitchFamily="18" charset="0"/>
            </a:endParaRPr>
          </a:p>
          <a:p>
            <a:pPr algn="just"/>
            <a:endParaRPr lang="ru-RU" sz="1400" dirty="0" smtClean="0">
              <a:solidFill>
                <a:srgbClr val="7030A0"/>
              </a:solidFill>
              <a:latin typeface="Times New Roman" pitchFamily="18" charset="0"/>
              <a:cs typeface="Times New Roman" pitchFamily="18" charset="0"/>
            </a:endParaRPr>
          </a:p>
          <a:p>
            <a:pPr marL="45720" indent="0">
              <a:buNone/>
            </a:pPr>
            <a:endParaRPr lang="ru-RU" dirty="0"/>
          </a:p>
        </p:txBody>
      </p:sp>
      <p:pic>
        <p:nvPicPr>
          <p:cNvPr id="3" name="Рисунок 2"/>
          <p:cNvPicPr>
            <a:picLocks noChangeAspect="1"/>
          </p:cNvPicPr>
          <p:nvPr/>
        </p:nvPicPr>
        <p:blipFill>
          <a:blip r:embed="rId2"/>
          <a:stretch>
            <a:fillRect/>
          </a:stretch>
        </p:blipFill>
        <p:spPr>
          <a:xfrm>
            <a:off x="4355976" y="2661886"/>
            <a:ext cx="4788024" cy="4196113"/>
          </a:xfrm>
          <a:prstGeom prst="rect">
            <a:avLst/>
          </a:prstGeom>
        </p:spPr>
      </p:pic>
    </p:spTree>
    <p:extLst>
      <p:ext uri="{BB962C8B-B14F-4D97-AF65-F5344CB8AC3E}">
        <p14:creationId xmlns:p14="http://schemas.microsoft.com/office/powerpoint/2010/main" val="27022004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ъект 2"/>
          <p:cNvSpPr txBox="1">
            <a:spLocks/>
          </p:cNvSpPr>
          <p:nvPr/>
        </p:nvSpPr>
        <p:spPr>
          <a:xfrm>
            <a:off x="1331640" y="1700808"/>
            <a:ext cx="6696744" cy="3474720"/>
          </a:xfrm>
          <a:prstGeom prst="rect">
            <a:avLst/>
          </a:prstGeom>
        </p:spPr>
        <p:txBody>
          <a:bodyPr vert="horz" lIns="91440" tIns="45720" rIns="91440" bIns="45720" rtlCol="0">
            <a:norm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just">
              <a:buFont typeface="Georgia" pitchFamily="18" charset="0"/>
              <a:buNone/>
            </a:pPr>
            <a:r>
              <a:rPr lang="ru-RU" sz="2800" i="1" dirty="0" smtClean="0">
                <a:latin typeface="Times New Roman" panose="02020603050405020304" pitchFamily="18" charset="0"/>
                <a:cs typeface="Times New Roman" panose="02020603050405020304" pitchFamily="18" charset="0"/>
              </a:rPr>
              <a:t>Постановка геодезического контроля должна учитывать основные принципы, понятия и методы применительно к специфике объекта и его параметров, а также особенности применения геодезических методов и средств измерения.</a:t>
            </a:r>
            <a:endParaRPr lang="ru-RU" sz="28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62714561"/>
      </p:ext>
    </p:extLst>
  </p:cSld>
  <p:clrMapOvr>
    <a:masterClrMapping/>
  </p:clrMapOvr>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3970</TotalTime>
  <Words>1394</Words>
  <Application>Microsoft Office PowerPoint</Application>
  <PresentationFormat>Экран (4:3)</PresentationFormat>
  <Paragraphs>229</Paragraphs>
  <Slides>19</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19</vt:i4>
      </vt:variant>
    </vt:vector>
  </HeadingPairs>
  <TitlesOfParts>
    <vt:vector size="25" baseType="lpstr">
      <vt:lpstr>Calibri</vt:lpstr>
      <vt:lpstr>Georgia</vt:lpstr>
      <vt:lpstr>Times New Roman</vt:lpstr>
      <vt:lpstr>Trebuchet MS</vt:lpstr>
      <vt:lpstr>Wingdings</vt:lpstr>
      <vt:lpstr>Воздушный поток</vt:lpstr>
      <vt:lpstr>Геодезический контроль качества  строительно–монтажных работ   </vt:lpstr>
      <vt:lpstr>Презентация PowerPoint</vt:lpstr>
      <vt:lpstr>Презентация PowerPoint</vt:lpstr>
      <vt:lpstr>Презентация PowerPoint</vt:lpstr>
      <vt:lpstr>Презентация PowerPoint</vt:lpstr>
      <vt:lpstr>Презентация PowerPoint</vt:lpstr>
      <vt:lpstr>СПОСОБЫ ВЫВЕРКИ СТРОИТЕЛЬНЫХ КОНСТРУКЦИЙ</vt:lpstr>
      <vt:lpstr>Технология выверки конструкций двухлучевым лазерным визиром на примере колонны.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Систематизация физических моделей и методов расчета железобетонных зданий</dc:title>
  <dc:creator>Татьяна</dc:creator>
  <cp:lastModifiedBy>RePack by Diakov</cp:lastModifiedBy>
  <cp:revision>136</cp:revision>
  <cp:lastPrinted>2015-09-23T07:20:49Z</cp:lastPrinted>
  <dcterms:created xsi:type="dcterms:W3CDTF">2015-09-21T06:35:29Z</dcterms:created>
  <dcterms:modified xsi:type="dcterms:W3CDTF">2021-01-19T10:30:44Z</dcterms:modified>
</cp:coreProperties>
</file>